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</p:sldMasterIdLst>
  <p:notesMasterIdLst>
    <p:notesMasterId r:id="rId16"/>
  </p:notesMasterIdLst>
  <p:sldIdLst>
    <p:sldId id="270" r:id="rId4"/>
    <p:sldId id="328" r:id="rId5"/>
    <p:sldId id="338" r:id="rId6"/>
    <p:sldId id="329" r:id="rId7"/>
    <p:sldId id="342" r:id="rId8"/>
    <p:sldId id="340" r:id="rId9"/>
    <p:sldId id="330" r:id="rId10"/>
    <p:sldId id="331" r:id="rId11"/>
    <p:sldId id="343" r:id="rId12"/>
    <p:sldId id="335" r:id="rId13"/>
    <p:sldId id="333" r:id="rId14"/>
    <p:sldId id="33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24CF"/>
    <a:srgbClr val="0066FF"/>
    <a:srgbClr val="0AD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591730548457582E-2"/>
          <c:y val="8.9149107118844634E-2"/>
          <c:w val="0.93831384255364925"/>
          <c:h val="0.719468070085791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1992688643060824E-3"/>
                  <c:y val="-1.7077696796923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992688643060824E-3"/>
                  <c:y val="-1.921240889653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799512576204055E-3"/>
                  <c:y val="-1.921240889653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98781440510137E-3"/>
                  <c:y val="-1.921240889653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198050304816118E-2"/>
                  <c:y val="-1.9212408896538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Количество заключений
на проекты федеральных законов</c:v>
                </c:pt>
                <c:pt idx="1">
                  <c:v>Из них предложений по внесению изменений в федеральное законодательство</c:v>
                </c:pt>
                <c:pt idx="2">
                  <c:v>Количество разработанных проектов законов Камчатского края</c:v>
                </c:pt>
                <c:pt idx="3">
                  <c:v>Из них принято законов Камчатского края</c:v>
                </c:pt>
                <c:pt idx="4">
                  <c:v>Количество разработанных проектов постановлений Правительства Камчатского края</c:v>
                </c:pt>
                <c:pt idx="5">
                  <c:v>Из них принято постановлений Правительства Камчатского края</c:v>
                </c:pt>
                <c:pt idx="6">
                  <c:v>Количество разработанных модельных актов ОМСУ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19805030481622E-2"/>
                  <c:y val="-1.4942984697307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97075457224329E-2"/>
                  <c:y val="-6.4041362988462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397319169122303E-2"/>
                  <c:y val="-2.1347120996153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997562881020274E-2"/>
                  <c:y val="-4.2694241992308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997562881020274E-2"/>
                  <c:y val="-4.2694241992307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Количество заключений
на проекты федеральных законов</c:v>
                </c:pt>
                <c:pt idx="1">
                  <c:v>Из них предложений по внесению изменений в федеральное законодательство</c:v>
                </c:pt>
                <c:pt idx="2">
                  <c:v>Количество разработанных проектов законов Камчатского края</c:v>
                </c:pt>
                <c:pt idx="3">
                  <c:v>Из них принято законов Камчатского края</c:v>
                </c:pt>
                <c:pt idx="4">
                  <c:v>Количество разработанных проектов постановлений Правительства Камчатского края</c:v>
                </c:pt>
                <c:pt idx="5">
                  <c:v>Из них принято постановлений Правительства Камчатского края</c:v>
                </c:pt>
                <c:pt idx="6">
                  <c:v>Количество разработанных модельных актов ОМСУ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47</c:v>
                </c:pt>
                <c:pt idx="1">
                  <c:v>15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723616"/>
        <c:axId val="155724176"/>
        <c:axId val="0"/>
      </c:bar3DChart>
      <c:catAx>
        <c:axId val="15572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900" b="1"/>
            </a:pPr>
            <a:endParaRPr lang="ru-RU"/>
          </a:p>
        </c:txPr>
        <c:crossAx val="155724176"/>
        <c:crosses val="autoZero"/>
        <c:auto val="1"/>
        <c:lblAlgn val="ctr"/>
        <c:lblOffset val="100"/>
        <c:noMultiLvlLbl val="0"/>
      </c:catAx>
      <c:valAx>
        <c:axId val="15572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514980698793607"/>
          <c:y val="0.25808988650727482"/>
          <c:w val="0.2130544798373373"/>
          <c:h val="0.289684970282118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2547416998875E-3"/>
          <c:y val="0.3494007872062766"/>
          <c:w val="0.75772029161092957"/>
          <c:h val="0.63134149344827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финансовых средств, предусмотренных на реализацию Подпрограммы, в разрезе по источникам финансирования (тыс. рублей)</c:v>
                </c:pt>
              </c:strCache>
            </c:strRef>
          </c:tx>
          <c:explosion val="63"/>
          <c:dPt>
            <c:idx val="0"/>
            <c:bubble3D val="0"/>
            <c:explosion val="24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4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5191890906956601"/>
                  <c:y val="0.10938657156854936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 dirty="0" smtClean="0"/>
                      <a:t>46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892867498714434E-2"/>
                  <c:y val="-1.6909772768903038E-2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 dirty="0" smtClean="0"/>
                      <a:t>11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258295729995332E-2"/>
                  <c:y val="-2.0140280824577101E-2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 dirty="0" smtClean="0"/>
                      <a:t>5</a:t>
                    </a:r>
                    <a:endParaRPr lang="en-US" dirty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388769019580017E-2"/>
                  <c:y val="-1.3215635098076507E-2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en-US" sz="3200" b="1" dirty="0" smtClean="0"/>
                      <a:t>3</a:t>
                    </a:r>
                    <a:endParaRPr lang="en-US" dirty="0" smtClean="0"/>
                  </a:p>
                </c:rich>
              </c:tx>
              <c:numFmt formatCode="#,##0.0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Сельские поселения</c:v>
                </c:pt>
                <c:pt idx="1">
                  <c:v>Муниципальные районы</c:v>
                </c:pt>
                <c:pt idx="2">
                  <c:v>Городские поселения</c:v>
                </c:pt>
                <c:pt idx="3">
                  <c:v>Городские округа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11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61935719973614156"/>
          <c:y val="0.42394217513280053"/>
          <c:w val="0.37370019912029651"/>
          <c:h val="0.5671785289531874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207295354180949E-2"/>
          <c:y val="0.18800684839662157"/>
          <c:w val="0.47823638373713667"/>
          <c:h val="0.692983636240936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финансовых средств, предусмотренных на реализацию Подпрограммы, в разрезе по источникам финансирования (тыс. рублей)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4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3.6491772818896893E-2"/>
                  <c:y val="-0.102095141354447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506200937171173E-3"/>
                  <c:y val="-0.11152001276076975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24412866692772E-2"/>
                  <c:y val="-7.5793363172733996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3038367231089034E-2"/>
                  <c:y val="3.6872139015264822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Содействие в получении образования</c:v>
                </c:pt>
                <c:pt idx="1">
                  <c:v>Экономическая поддержка</c:v>
                </c:pt>
                <c:pt idx="2">
                  <c:v>Оказание дополнительных медицинских и социальных услуг</c:v>
                </c:pt>
                <c:pt idx="3">
                  <c:v>Сохранение культурного наследия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3.7</c:v>
                </c:pt>
                <c:pt idx="1">
                  <c:v>4.8</c:v>
                </c:pt>
                <c:pt idx="2">
                  <c:v>12</c:v>
                </c:pt>
                <c:pt idx="3">
                  <c:v>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3174383125671798"/>
          <c:y val="0"/>
          <c:w val="0.45628146569357902"/>
          <c:h val="1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 реализацию подпрограммы в </a:t>
            </a:r>
            <a:r>
              <a:rPr lang="ru-RU" dirty="0" smtClean="0"/>
              <a:t>2018 </a:t>
            </a:r>
            <a:r>
              <a:rPr lang="ru-RU" dirty="0"/>
              <a:t>году предусмотрено</a:t>
            </a:r>
          </a:p>
          <a:p>
            <a:pPr>
              <a:defRPr/>
            </a:pPr>
            <a:r>
              <a:rPr lang="ru-RU" dirty="0" smtClean="0"/>
              <a:t>104 </a:t>
            </a:r>
            <a:r>
              <a:rPr lang="ru-RU" dirty="0"/>
              <a:t>млн. </a:t>
            </a:r>
            <a:r>
              <a:rPr lang="ru-RU" dirty="0" smtClean="0"/>
              <a:t>682,7 </a:t>
            </a:r>
            <a:r>
              <a:rPr lang="ru-RU" dirty="0"/>
              <a:t>тыс. рублей</a:t>
            </a:r>
          </a:p>
          <a:p>
            <a:pPr>
              <a:defRPr/>
            </a:pPr>
            <a:r>
              <a:rPr lang="ru-RU" dirty="0"/>
              <a:t>в том числе по источникам финансирования</a:t>
            </a:r>
          </a:p>
          <a:p>
            <a:pPr>
              <a:defRPr/>
            </a:pPr>
            <a:r>
              <a:rPr lang="ru-RU" dirty="0"/>
              <a:t>(тыс. рублей)</a:t>
            </a:r>
          </a:p>
        </c:rich>
      </c:tx>
      <c:layout>
        <c:manualLayout>
          <c:xMode val="edge"/>
          <c:yMode val="edge"/>
          <c:x val="0.1665413952086733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672547416998875E-3"/>
          <c:y val="0.3494007872062766"/>
          <c:w val="0.75772029161092957"/>
          <c:h val="0.631341493448273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финансовых средств, предусмотренных на реализацию Подпрограммы, в разрезе по источникам финансирования (тыс. рублей)</c:v>
                </c:pt>
              </c:strCache>
            </c:strRef>
          </c:tx>
          <c:explosion val="63"/>
          <c:dPt>
            <c:idx val="0"/>
            <c:bubble3D val="0"/>
            <c:explosion val="24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bubble3D val="0"/>
            <c:explosion val="46"/>
            <c:spPr>
              <a:solidFill>
                <a:srgbClr val="00B050"/>
              </a:solidFill>
            </c:spPr>
          </c:dPt>
          <c:dPt>
            <c:idx val="2"/>
            <c:bubble3D val="0"/>
            <c:explosion val="45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bubble3D val="0"/>
            <c:explosion val="3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9730907271964338E-2"/>
                  <c:y val="3.645715107051114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462064648832566"/>
                  <c:y val="-0.11986797511299319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36449526552731E-2"/>
                  <c:y val="1.8816876819132741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030471625138791E-2"/>
                  <c:y val="-2.1563634778521558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Краевой бюджет</c:v>
                </c:pt>
                <c:pt idx="2">
                  <c:v>Бюджеты муниципальных образований</c:v>
                </c:pt>
                <c:pt idx="3">
                  <c:v>Внебюджетные источники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10946.1</c:v>
                </c:pt>
                <c:pt idx="1">
                  <c:v>92153.91</c:v>
                </c:pt>
                <c:pt idx="2">
                  <c:v>1272.3800000000001</c:v>
                </c:pt>
                <c:pt idx="3">
                  <c:v>274.79000000000002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0.61657582295901692"/>
          <c:y val="0.4100289045457613"/>
          <c:w val="0.37370019912029651"/>
          <c:h val="0.56717852895318743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28000">
          <a:schemeClr val="accent2">
            <a:tint val="18000"/>
            <a:satMod val="120000"/>
            <a:lumMod val="88000"/>
          </a:schemeClr>
        </a:gs>
        <a:gs pos="100000">
          <a:schemeClr val="accent2">
            <a:tint val="40000"/>
            <a:satMod val="100000"/>
            <a:lumMod val="78000"/>
          </a:schemeClr>
        </a:gs>
      </a:gsLst>
      <a:lin ang="5400000" scaled="0"/>
    </a:gradFill>
    <a:ln w="9525" cap="flat" cmpd="sng" algn="ctr">
      <a:solidFill>
        <a:schemeClr val="accent2"/>
      </a:solidFill>
      <a:prstDash val="solid"/>
    </a:ln>
    <a:effectLst>
      <a:outerShdw blurRad="63500" dist="50800" dir="5400000" sx="98000" sy="98000" rotWithShape="0">
        <a:srgbClr val="000000">
          <a:alpha val="2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30990813648294"/>
          <c:y val="0.25869976669582967"/>
          <c:w val="0.46670013123359583"/>
          <c:h val="0.15332983377077866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cylinder"/>
        <c:axId val="156984368"/>
        <c:axId val="156984928"/>
        <c:axId val="0"/>
      </c:bar3DChart>
      <c:catAx>
        <c:axId val="15698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984928"/>
        <c:crosses val="autoZero"/>
        <c:auto val="1"/>
        <c:lblAlgn val="ctr"/>
        <c:lblOffset val="100"/>
        <c:noMultiLvlLbl val="0"/>
      </c:catAx>
      <c:valAx>
        <c:axId val="1569849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6984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>
      <a:gsLst>
        <a:gs pos="0">
          <a:schemeClr val="bg2">
            <a:lumMod val="5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042866501127396E-2"/>
          <c:y val="0.29729426540996634"/>
          <c:w val="0.86433469798084583"/>
          <c:h val="0.605785580866092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Предусмотрено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6701501061236851E-3"/>
                  <c:y val="-4.764762293263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651071575053116E-4"/>
                  <c:y val="-3.1194223185978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409502613481676E-3"/>
                  <c:y val="-3.6913426512370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97553581151736E-2"/>
                  <c:y val="-0.13503479198252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1966210032273194E-2"/>
                  <c:y val="-2.150982154876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80081.215557100004</c:v>
                </c:pt>
                <c:pt idx="1">
                  <c:v>83756.027619999993</c:v>
                </c:pt>
                <c:pt idx="2">
                  <c:v>104647.18979999999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Освоено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7494001123835941E-2"/>
                  <c:y val="-4.0219600518138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6330692060095808E-2"/>
                  <c:y val="-3.0350816926809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269339999516699E-2"/>
                  <c:y val="-3.2122435250588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160080477848306E-3"/>
                  <c:y val="-8.25730801253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887768564928765E-2"/>
                  <c:y val="-2.1509821548762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81551.357189999995</c:v>
                </c:pt>
                <c:pt idx="1">
                  <c:v>84191.273719999997</c:v>
                </c:pt>
                <c:pt idx="2">
                  <c:v>106120.47723999999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987728"/>
        <c:axId val="156988288"/>
        <c:axId val="0"/>
      </c:bar3DChart>
      <c:catAx>
        <c:axId val="15698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56988288"/>
        <c:crosses val="autoZero"/>
        <c:auto val="1"/>
        <c:lblAlgn val="ctr"/>
        <c:lblOffset val="100"/>
        <c:noMultiLvlLbl val="0"/>
      </c:catAx>
      <c:valAx>
        <c:axId val="1569882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56987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9.7938181219628644E-4"/>
          <c:w val="0.29968758747499558"/>
          <c:h val="0.30626659317120142"/>
        </c:manualLayout>
      </c:layout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0.03543</cdr:x>
      <cdr:y>0</cdr:y>
    </cdr:from>
    <cdr:to>
      <cdr:x>0.93033</cdr:x>
      <cdr:y>0.23097</cdr:y>
    </cdr:to>
    <cdr:sp macro="" textlink="">
      <cdr:nvSpPr>
        <cdr:cNvPr id="2" name="Rectangle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3528" y="0"/>
          <a:ext cx="8172400" cy="10541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2500"/>
            </a:lnSpc>
          </a:pPr>
          <a:endParaRPr lang="ru-RU" sz="2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>
            <a:lnSpc>
              <a:spcPts val="2500"/>
            </a:lnSpc>
          </a:pP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муниципальных образований в Камчатском крае </a:t>
          </a:r>
          <a:r>
            <a: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– 65 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единиц, из них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800" b="1" dirty="0" smtClean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0.1745</cdr:y>
    </cdr:to>
    <cdr:pic>
      <cdr:nvPicPr>
        <cdr:cNvPr id="2" name="Рисунок 1" descr="photos_header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9144000" cy="11967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0.21663</cdr:x>
      <cdr:y>0.14172</cdr:y>
    </cdr:from>
    <cdr:to>
      <cdr:x>0.46621</cdr:x>
      <cdr:y>0.30532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81175" y="792088"/>
          <a:ext cx="228255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0.11427</cdr:x>
      <cdr:y>0.11595</cdr:y>
    </cdr:from>
    <cdr:to>
      <cdr:x>0.55282</cdr:x>
      <cdr:y>0.30532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45071" y="648072"/>
          <a:ext cx="4010744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0.24529</cdr:x>
      <cdr:y>1.78915E-7</cdr:y>
    </cdr:from>
    <cdr:to>
      <cdr:x>0.90668</cdr:x>
      <cdr:y>0.19325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43335" y="1"/>
          <a:ext cx="6048673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0.24408</cdr:x>
      <cdr:y>0.01288</cdr:y>
    </cdr:from>
    <cdr:to>
      <cdr:x>0.96063</cdr:x>
      <cdr:y>0.3092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232248" y="72008"/>
          <a:ext cx="6553176" cy="165618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999D6C26-7258-4DDB-B8DB-26F903590B9C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6332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B1B3416-05EE-426D-9A5D-AF8726FC8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6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eaLnBrk="1" hangingPunct="1"/>
            <a:fld id="{E066F24A-36B1-442C-8F4E-A921C9569020}" type="slidenum">
              <a:rPr lang="ru-RU"/>
              <a:pPr eaLnBrk="1" hangingPunct="1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8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49713-F53A-4824-9516-0628525124DB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9CD12-61BF-43BA-A55B-B4128A831F60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DB4C8-0D23-41DC-8B5B-089E12DB846B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smtClean="0">
                <a:solidFill>
                  <a:srgbClr val="80B606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3252-91F3-4198-8B4B-43F6FC9743E1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21FB-C381-4940-8EFC-431EFB82C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7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9C50-9E5C-4429-9F81-6077F2E9F4E4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42B7-FA95-46CC-8681-109F86C0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70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smtClean="0">
                <a:solidFill>
                  <a:srgbClr val="80B606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BDC2AF-BEAB-4ABC-A58A-43BD02EA1C1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9F3B73-2B30-46F9-B710-084A56C54DD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2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0775-57BD-4B86-BB37-476555486979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0F47-A8D5-462E-B70F-4E130CF3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5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83B7-D09B-4034-B095-518CBC64267D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8372-8095-460B-BE27-E3588629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2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0056-BE3C-4B0D-B012-5906A26DCDBA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BD0-F216-46F6-B012-3DEE5732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3814-D7F9-4157-9567-B45A6A4E67E7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66DD-6ABC-4476-9648-8059FCE22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9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0956-979B-4B25-BD5C-4A6EACBEFBE9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031-BBB8-48D1-968C-D479254A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7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83932-D24B-4ED6-B64F-6258B1BF2D61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95FE-E4F4-4A10-B874-CC82533A49FB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5103-9ABD-4622-BF2D-7395F470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54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FE90-3C91-453B-BA8C-C395AE3F931E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BD65-232E-4EDC-ACED-57B5A48F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2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433311-2E8A-4BF8-B2FF-0EC56E6935A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BF68-6D47-4634-9816-E11AAFBC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2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BAA30-B81D-442D-B9C2-D2B54495C97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B4B6-723E-4CA8-A690-22F0B99CE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4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06952A-231B-4D62-BEAA-60A68B2D166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FB19-9B78-4F7D-8744-E69CDC47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9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B825-0CC4-496A-BE98-8E4D4F9593B6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E7A5-E2C6-4B3B-B892-F9E6EA7D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6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3C8B-F77C-4063-A80A-8915FA953AB8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E573-B212-4655-A041-62608ECE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37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E326-F8A2-4227-B22E-409A825EACD4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EED4-A77F-43AB-8B13-9C68CE09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2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smtClean="0">
                <a:solidFill>
                  <a:srgbClr val="80B606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F3252-91F3-4198-8B4B-43F6FC9743E1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B21FB-C381-4940-8EFC-431EFB82C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1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9C50-9E5C-4429-9F81-6077F2E9F4E4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42B7-FA95-46CC-8681-109F86C09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AEFE1-D0C2-4B83-A32A-C130F03C173E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93100" y="5803900"/>
            <a:ext cx="36671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smtClean="0">
                <a:solidFill>
                  <a:srgbClr val="80B606"/>
                </a:solidFill>
                <a:latin typeface="Wingdings" charset="0"/>
              </a:rPr>
              <a:t>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0BDC2AF-BEAB-4ABC-A58A-43BD02EA1C15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14462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9F3B73-2B30-46F9-B710-084A56C54DD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2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0775-57BD-4B86-BB37-476555486979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0F47-A8D5-462E-B70F-4E130CF3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3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283B7-D09B-4034-B095-518CBC64267D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8372-8095-460B-BE27-E3588629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029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0056-BE3C-4B0D-B012-5906A26DCDBA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8ABD0-F216-46F6-B012-3DEE5732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373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3814-D7F9-4157-9567-B45A6A4E67E7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F66DD-6ABC-4476-9648-8059FCE22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2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10956-979B-4B25-BD5C-4A6EACBEFBE9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4031-BBB8-48D1-968C-D479254A7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1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895FE-E4F4-4A10-B874-CC82533A49FB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5103-9ABD-4622-BF2D-7395F4705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72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FE90-3C91-453B-BA8C-C395AE3F931E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BD65-232E-4EDC-ACED-57B5A48F2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1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433311-2E8A-4BF8-B2FF-0EC56E6935A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4BF68-6D47-4634-9816-E11AAFBC6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9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2BAA30-B81D-442D-B9C2-D2B54495C97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EB4B6-723E-4CA8-A690-22F0B99CE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3931-2405-4211-99CF-E490C51D594B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106952A-231B-4D62-BEAA-60A68B2D166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3/1/2019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2FB19-9B78-4F7D-8744-E69CDC47B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36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B825-0CC4-496A-BE98-8E4D4F9593B6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E7A5-E2C6-4B3B-B892-F9E6EA7D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38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3C8B-F77C-4063-A80A-8915FA953AB8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E573-B212-4655-A041-62608ECE9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37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E326-F8A2-4227-B22E-409A825EACD4}" type="datetimeFigureOut">
              <a:rPr lang="en-US"/>
              <a:pPr>
                <a:defRPr/>
              </a:pPr>
              <a:t>3/1/2019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5EED4-A77F-43AB-8B13-9C68CE09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19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9E23-5B3E-45D5-9D71-FB1642BEA278}" type="datetime1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57210-D6E8-4C6B-BF48-7B0B06CC6B5F}" type="datetime1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773C0-FFDF-44B6-B98F-16C5E639CF29}" type="datetime1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46FF-40A8-418F-8A85-C747C5092BDB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A740F-F221-4011-9D14-4055C59399DC}" type="datetime1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319D71-7D1B-4E7E-9CDB-9710162FB7D2}" type="datetime1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A1412-6F67-4DD6-8E18-C314219E7971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3/1/2019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5791-6DA5-4DF6-9C8A-B729A455AC62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9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4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9775" y="2770188"/>
            <a:ext cx="76628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A1412-6F67-4DD6-8E18-C314219E7971}" type="datetimeFigureOut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3/1/2019</a:t>
            </a:fld>
            <a:endParaRPr 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55791-6DA5-4DF6-9C8A-B729A455AC62}" type="slidenum">
              <a:rPr 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010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rgbClr val="595959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sz="2000"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rgbClr val="C1F944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90000"/>
        <a:buFont typeface="Wingdings" pitchFamily="2" charset="2"/>
        <a:buChar char="S"/>
        <a:defRPr kern="1200">
          <a:solidFill>
            <a:srgbClr val="595959"/>
          </a:solidFill>
          <a:latin typeface="+mn-lt"/>
          <a:ea typeface="MS PGothic" pitchFamily="34" charset="-128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10" Type="http://schemas.openxmlformats.org/officeDocument/2006/relationships/image" Target="../media/image24.jpeg"/><Relationship Id="rId4" Type="http://schemas.openxmlformats.org/officeDocument/2006/relationships/image" Target="../media/image13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19" name="Picture 5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91" y="216123"/>
            <a:ext cx="7207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05900" y="1916832"/>
            <a:ext cx="7738508" cy="230425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Доклад об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итогах работы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Министерства территориального развития</a:t>
            </a: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Камчатского края </a:t>
            </a:r>
            <a:endPara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2018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16123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66FF"/>
                </a:solidFill>
                <a:latin typeface="Trebuchet MS" pitchFamily="34" charset="0"/>
              </a:rPr>
              <a:t>Министерство территориального развития Камчатского края</a:t>
            </a:r>
            <a:endParaRPr lang="en-US" sz="2400" b="1" dirty="0">
              <a:solidFill>
                <a:srgbClr val="0066FF"/>
              </a:solidFill>
              <a:latin typeface="Trebuchet MS" pitchFamily="34" charset="0"/>
            </a:endParaRPr>
          </a:p>
        </p:txBody>
      </p:sp>
      <p:pic>
        <p:nvPicPr>
          <p:cNvPr id="15" name="Picture 7" descr="DSCN085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2974621" cy="2466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1" descr="lets take a trail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2915816" cy="2480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https://pp.userapi.com/c840227/v840227649/1a20d/9-1kam6XxR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57" y="4365105"/>
            <a:ext cx="3497443" cy="2402662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57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153083"/>
              </p:ext>
            </p:extLst>
          </p:nvPr>
        </p:nvGraphicFramePr>
        <p:xfrm>
          <a:off x="0" y="2276872"/>
          <a:ext cx="9132168" cy="45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7" y="1196752"/>
            <a:ext cx="9107486" cy="106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b="1" i="1" dirty="0" smtClean="0"/>
              <a:t>Объемы финансирования подпрограммы в разрезе источников</a:t>
            </a:r>
            <a:r>
              <a:rPr lang="ru-RU" sz="3200" dirty="0" smtClean="0"/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5842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730213736"/>
              </p:ext>
            </p:extLst>
          </p:nvPr>
        </p:nvGraphicFramePr>
        <p:xfrm>
          <a:off x="107504" y="1268760"/>
          <a:ext cx="9145463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683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45"/>
            <a:ext cx="9144000" cy="142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6514" y="0"/>
            <a:ext cx="9107486" cy="10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dirty="0" smtClean="0"/>
              <a:t>Основные направления деятельности Министерства на 2019 год: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0" y="980728"/>
            <a:ext cx="9143999" cy="7297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ru-RU" sz="1400" dirty="0" smtClean="0"/>
              <a:t>Продолжение </a:t>
            </a:r>
            <a:r>
              <a:rPr lang="ru-RU" sz="1400" dirty="0"/>
              <a:t>работы по совершенствованию нормативной правовой базы в сфере местного самоуправления, уточнению границ муниципальных образований, разработке  законопроектов и иных нормативных правовых актов</a:t>
            </a:r>
          </a:p>
        </p:txBody>
      </p:sp>
      <p:sp>
        <p:nvSpPr>
          <p:cNvPr id="17" name="Заголовок 15"/>
          <p:cNvSpPr txBox="1">
            <a:spLocks/>
          </p:cNvSpPr>
          <p:nvPr/>
        </p:nvSpPr>
        <p:spPr bwMode="auto">
          <a:xfrm>
            <a:off x="8002" y="1772816"/>
            <a:ext cx="913599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/>
              <a:t>Дальнейшее реформирование местного самоуправления в части изменения структуры органов местного самоуправления, реализации избирательного права</a:t>
            </a:r>
          </a:p>
        </p:txBody>
      </p:sp>
      <p:sp>
        <p:nvSpPr>
          <p:cNvPr id="18" name="Заголовок 15"/>
          <p:cNvSpPr txBox="1">
            <a:spLocks/>
          </p:cNvSpPr>
          <p:nvPr/>
        </p:nvSpPr>
        <p:spPr bwMode="auto">
          <a:xfrm>
            <a:off x="36514" y="2348880"/>
            <a:ext cx="9107486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/>
              <a:t>Содействие обучению муниципальных служащих и формированию резерва управленческих кадров для ОМСУ</a:t>
            </a:r>
          </a:p>
        </p:txBody>
      </p:sp>
      <p:sp>
        <p:nvSpPr>
          <p:cNvPr id="19" name="Заголовок 15"/>
          <p:cNvSpPr txBox="1">
            <a:spLocks/>
          </p:cNvSpPr>
          <p:nvPr/>
        </p:nvSpPr>
        <p:spPr bwMode="auto">
          <a:xfrm>
            <a:off x="36515" y="2924944"/>
            <a:ext cx="9107486" cy="1224136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</a:pPr>
            <a:r>
              <a:rPr lang="ru-RU" sz="1400" dirty="0"/>
              <a:t>Продолжить реализацию программных мероприятий и обеспечить:  </a:t>
            </a:r>
          </a:p>
          <a:p>
            <a:pPr algn="just">
              <a:spcBef>
                <a:spcPts val="0"/>
              </a:spcBef>
            </a:pPr>
            <a:r>
              <a:rPr lang="ru-RU" sz="1400" dirty="0"/>
              <a:t>-     создание новых условий для развития экономики традиционных отраслей хозяйствования коренных   </a:t>
            </a:r>
            <a:r>
              <a:rPr lang="ru-RU" sz="1400" dirty="0" smtClean="0"/>
              <a:t>народов;  </a:t>
            </a:r>
            <a:endParaRPr lang="ru-RU" sz="1400" dirty="0"/>
          </a:p>
          <a:p>
            <a:pPr algn="just">
              <a:spcBef>
                <a:spcPts val="0"/>
              </a:spcBef>
            </a:pPr>
            <a:r>
              <a:rPr lang="ru-RU" sz="1400" dirty="0"/>
              <a:t>-     сохранение уровня финансовой поддержки общин КМНС на существующем уровне;  </a:t>
            </a:r>
          </a:p>
          <a:p>
            <a:pPr indent="-285750" algn="just">
              <a:spcBef>
                <a:spcPts val="0"/>
              </a:spcBef>
              <a:buFontTx/>
              <a:buChar char="-"/>
            </a:pPr>
            <a:r>
              <a:rPr lang="ru-RU" sz="1400" dirty="0"/>
              <a:t>совершенствование нормативной правовой базы в сфере деятельности КМНС</a:t>
            </a:r>
          </a:p>
        </p:txBody>
      </p:sp>
      <p:sp>
        <p:nvSpPr>
          <p:cNvPr id="20" name="Заголовок 15"/>
          <p:cNvSpPr txBox="1">
            <a:spLocks/>
          </p:cNvSpPr>
          <p:nvPr/>
        </p:nvSpPr>
        <p:spPr bwMode="auto">
          <a:xfrm>
            <a:off x="36514" y="4322315"/>
            <a:ext cx="9125742" cy="1041252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dirty="0"/>
              <a:t>Оказание государственной поддержки местного уровня власти, сохранение уровня финансовой поддержки органов местного самоуправления в целях приобретения коммунальной, дорожно-строительной и иной специализированной техники, ремонта объектов социального обслуживания населения, а также реализации социально значимых мероприятий различной </a:t>
            </a:r>
            <a:r>
              <a:rPr lang="ru-RU" sz="1400" dirty="0" smtClean="0"/>
              <a:t>направленности</a:t>
            </a:r>
          </a:p>
          <a:p>
            <a:pPr algn="l"/>
            <a:endParaRPr lang="ru-RU" sz="1400" dirty="0"/>
          </a:p>
        </p:txBody>
      </p:sp>
      <p:sp>
        <p:nvSpPr>
          <p:cNvPr id="21" name="Заголовок 15"/>
          <p:cNvSpPr txBox="1">
            <a:spLocks/>
          </p:cNvSpPr>
          <p:nvPr/>
        </p:nvSpPr>
        <p:spPr bwMode="auto">
          <a:xfrm>
            <a:off x="18257" y="5363568"/>
            <a:ext cx="9107484" cy="893692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</a:pPr>
            <a:r>
              <a:rPr lang="ru-RU" sz="1400" dirty="0"/>
              <a:t>Предоставление государственных услуг методом "выездных бригад" с участием исполнительных органов государственной власти Камчатского края, территориальных органов федеральных органов исполнительной власти в Камчатском крае и иных организаций</a:t>
            </a:r>
            <a:r>
              <a:rPr lang="ru-RU" sz="1400" dirty="0" smtClean="0"/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</a:pPr>
            <a:endParaRPr lang="ru-RU" sz="1400" b="1" dirty="0">
              <a:ea typeface="ＭＳ Ｐゴシック" pitchFamily="-1" charset="-128"/>
              <a:cs typeface="ＭＳ Ｐゴシック" charset="0"/>
            </a:endParaRPr>
          </a:p>
        </p:txBody>
      </p:sp>
      <p:sp>
        <p:nvSpPr>
          <p:cNvPr id="13" name="Заголовок 15"/>
          <p:cNvSpPr txBox="1">
            <a:spLocks/>
          </p:cNvSpPr>
          <p:nvPr/>
        </p:nvSpPr>
        <p:spPr bwMode="auto">
          <a:xfrm>
            <a:off x="36514" y="6257259"/>
            <a:ext cx="9107484" cy="621277"/>
          </a:xfrm>
          <a:prstGeom prst="rect">
            <a:avLst/>
          </a:prstGeom>
          <a:solidFill>
            <a:schemeClr val="accent3">
              <a:lumMod val="75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</a:pPr>
            <a:r>
              <a:rPr lang="ru-RU" sz="1400" dirty="0" smtClean="0"/>
              <a:t>Обеспечить правовое и организационное </a:t>
            </a:r>
            <a:r>
              <a:rPr lang="ru-RU" sz="1400" dirty="0"/>
              <a:t>содействие </a:t>
            </a:r>
            <a:r>
              <a:rPr lang="ru-RU" sz="1400" dirty="0" smtClean="0"/>
              <a:t>органам </a:t>
            </a:r>
            <a:r>
              <a:rPr lang="ru-RU" sz="1400" dirty="0"/>
              <a:t>местного самоуправления </a:t>
            </a:r>
            <a:r>
              <a:rPr lang="ru-RU" sz="1400" dirty="0" smtClean="0"/>
              <a:t>при организации и развитии территориального общественного самоуправления.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</a:pPr>
            <a:endParaRPr lang="ru-RU" sz="1400" b="1" dirty="0">
              <a:ea typeface="ＭＳ Ｐゴシック" pitchFamily="-1" charset="-128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232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Picture 6" descr="00003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0135"/>
            <a:ext cx="2771800" cy="1457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-2-02перевертун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135"/>
            <a:ext cx="2843808" cy="145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1547664" y="462111"/>
            <a:ext cx="65344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Основные задачи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Министерства </a:t>
            </a:r>
            <a:r>
              <a:rPr lang="ru-RU" sz="2000" b="1" dirty="0">
                <a:solidFill>
                  <a:srgbClr val="0070C0"/>
                </a:solidFill>
                <a:latin typeface="Trebuchet MS" pitchFamily="34" charset="0"/>
              </a:rPr>
              <a:t>территориального развития Камчатского </a:t>
            </a:r>
            <a:r>
              <a:rPr lang="ru-RU" sz="2000" b="1" dirty="0" smtClean="0">
                <a:solidFill>
                  <a:srgbClr val="0070C0"/>
                </a:solidFill>
                <a:latin typeface="Trebuchet MS" pitchFamily="34" charset="0"/>
              </a:rPr>
              <a:t>края в 2018 году</a:t>
            </a:r>
            <a:endParaRPr lang="en-US" sz="20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2111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735" y="1521678"/>
            <a:ext cx="8647557" cy="4085491"/>
          </a:xfrm>
          <a:ln>
            <a:noFill/>
          </a:ln>
          <a:effectLst/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1150" dirty="0" smtClean="0">
                <a:solidFill>
                  <a:prstClr val="black"/>
                </a:solidFill>
                <a:effectLst/>
                <a:latin typeface="Calibri"/>
              </a:rPr>
              <a:t>          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- правовое, аналитическое и организационное обеспечение реализации региональной политики в сфере местного самоуправления; 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 - обеспечение взаимодействия органов местного самоуправления муниципальных образований в Камчатском крае с Правительством Камчатского края по вопросам местного самоуправления;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- содействие в организации подготовки и проведении выборов и референдумов в муниципальных образованиях Камчатского края;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- оказание органам местного самоуправления 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муниципальных образований в Камчатском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крае консультативной помощи при разработке муниципальных правовых актов;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- обеспечение деятельности координационного Совета глав муниципальных образований при Губернаторе Камчатского края; 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- оказание консультативной, информационной и экономической поддержки коренным малочисленным народам; 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- взаимодействие с федеральными органами исполнительной и законодательной власти по вопросам реализации государственной национальной политики; 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- содействие в кадровом обеспечении деятельности органов местного самоуправления, в формировании и осуществлении единой системы подготовки, переподготовки и повышения квалификации муниципальных служащих;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- рассмотрение и анализ обращений граждан по вопросам в сфере деятельности Министерства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D:\Мои документы\Рабочий стол\37400_4745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00135"/>
            <a:ext cx="3024336" cy="14578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611560" y="35003"/>
            <a:ext cx="864096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900" b="1" dirty="0"/>
              <a:t>Участие в законотворческом процессе по совершенствованию правовой базы, регулирующей вопросы </a:t>
            </a:r>
            <a:r>
              <a:rPr lang="ru-RU" sz="1900" b="1" dirty="0" smtClean="0"/>
              <a:t>местного самоуправления</a:t>
            </a:r>
            <a:br>
              <a:rPr lang="ru-RU" sz="1900" b="1" dirty="0" smtClean="0"/>
            </a:br>
            <a:r>
              <a:rPr lang="ru-RU" sz="1900" b="1" dirty="0" smtClean="0"/>
              <a:t>на федеральном, региональном и местном уровнях</a:t>
            </a:r>
            <a:endParaRPr lang="en-US" sz="1900" b="1" dirty="0">
              <a:latin typeface="Trebuchet MS" pitchFamily="34" charset="0"/>
            </a:endParaRPr>
          </a:p>
        </p:txBody>
      </p:sp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6609794"/>
              </p:ext>
            </p:extLst>
          </p:nvPr>
        </p:nvGraphicFramePr>
        <p:xfrm>
          <a:off x="35496" y="947648"/>
          <a:ext cx="9073008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9907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1169399" y="121571"/>
            <a:ext cx="724998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i="1" dirty="0"/>
              <a:t>Взаимодействие с органами местного </a:t>
            </a:r>
            <a:r>
              <a:rPr lang="ru-RU" sz="1600" b="1" i="1" dirty="0" smtClean="0"/>
              <a:t>самоуправления, </a:t>
            </a:r>
          </a:p>
          <a:p>
            <a:pPr algn="ctr"/>
            <a:r>
              <a:rPr lang="ru-RU" sz="1600" b="1" i="1" dirty="0" smtClean="0"/>
              <a:t>анализ </a:t>
            </a:r>
            <a:r>
              <a:rPr lang="ru-RU" sz="1600" b="1" i="1" dirty="0"/>
              <a:t>практики формирования и функционирования ОМСУ муниципальных образований в Камчатском крае, выработка предложений по совершенствованию законодательства </a:t>
            </a:r>
            <a:endParaRPr lang="ru-RU" sz="1600" b="1" i="1" dirty="0" smtClean="0"/>
          </a:p>
          <a:p>
            <a:pPr algn="ctr"/>
            <a:r>
              <a:rPr lang="ru-RU" sz="1600" b="1" i="1" dirty="0" smtClean="0"/>
              <a:t>в </a:t>
            </a:r>
            <a:r>
              <a:rPr lang="ru-RU" sz="1600" b="1" i="1" dirty="0"/>
              <a:t>сфере местного самоуправления</a:t>
            </a:r>
            <a:endParaRPr lang="en-US" sz="1600" b="1" dirty="0">
              <a:latin typeface="Trebuchet MS" pitchFamily="34" charset="0"/>
            </a:endParaRPr>
          </a:p>
        </p:txBody>
      </p:sp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899" y="1792155"/>
            <a:ext cx="8678879" cy="3473048"/>
          </a:xfrm>
        </p:spPr>
        <p:txBody>
          <a:bodyPr/>
          <a:lstStyle/>
          <a:p>
            <a:pPr marL="182880" indent="0">
              <a:buNone/>
            </a:pPr>
            <a:r>
              <a:rPr lang="ru-RU" sz="1300" dirty="0" smtClean="0">
                <a:solidFill>
                  <a:prstClr val="black"/>
                </a:solidFill>
                <a:effectLst/>
                <a:latin typeface="Calibri"/>
              </a:rPr>
              <a:t>             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- 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Осуществление контроля за политическими процессам, проходящими в муниципальных образованиях, с целью недопущения нарушения законодательства при формировании органом местного самоуправления и, тем самым, пресечение негативной правоприменительной практики, идущей вразрез с нормами действующего законодательства.</a:t>
            </a:r>
            <a:br>
              <a:rPr lang="ru-RU" sz="14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   - 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Оказание помощи органам местного самоуправления в связи с проведением выборов глав и депутатов в ряде муниципальных образований.</a:t>
            </a:r>
            <a:br>
              <a:rPr lang="ru-RU" sz="14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   - 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Осуществление проверки органами местного самоуправления исполнения государственных полномочий по созданию административной комиссии для привлечения к административной ответственности, предусмотренной соответствующим законом Камчатского края и использованию предоставленных на эти цели финансовых средств.</a:t>
            </a:r>
            <a:br>
              <a:rPr lang="ru-RU" sz="1400" dirty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   - </a:t>
            </a:r>
            <a:r>
              <a:rPr lang="ru-RU" sz="1400" dirty="0">
                <a:solidFill>
                  <a:prstClr val="black"/>
                </a:solidFill>
                <a:effectLst/>
                <a:latin typeface="Calibri"/>
              </a:rPr>
              <a:t>Оказание помощи органам местного самоуправления в правотворческой деятельности (разработка модельных решений, оказание разъяснительной работы  и оказание консультационно-методической помощи </a:t>
            </a: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).</a:t>
            </a:r>
            <a:b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</a:br>
            <a:r>
              <a:rPr lang="ru-RU" sz="1400" dirty="0" smtClean="0">
                <a:solidFill>
                  <a:prstClr val="black"/>
                </a:solidFill>
                <a:effectLst/>
                <a:latin typeface="Calibri"/>
              </a:rPr>
              <a:t>              - Подготовка проектов законов и иных нормативных правовых актов Камчатского края в сфере организации местного самоуправления в Камчатском крае, уточнения границ муниципальных образований.</a:t>
            </a:r>
            <a:endParaRPr lang="ru-RU" sz="1400" dirty="0">
              <a:solidFill>
                <a:prstClr val="black"/>
              </a:solidFill>
              <a:effectLst/>
              <a:latin typeface="Calibri"/>
            </a:endParaRPr>
          </a:p>
        </p:txBody>
      </p:sp>
      <p:pic>
        <p:nvPicPr>
          <p:cNvPr id="2050" name="Picture 2" descr="D:\Мои документы\Рабочий стол\35187_428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9" y="5265203"/>
            <a:ext cx="1905000" cy="154817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Мои документы\Рабочий стол\38308_498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265203"/>
            <a:ext cx="1969351" cy="1305859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Мои документы\Рабочий стол\40678_5489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2520280" cy="152188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Мои документы\Рабочий стол\38462_498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38" y="5412326"/>
            <a:ext cx="1975649" cy="116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9398" y="1353660"/>
            <a:ext cx="73630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Основные направления деятельности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766016"/>
              </p:ext>
            </p:extLst>
          </p:nvPr>
        </p:nvGraphicFramePr>
        <p:xfrm>
          <a:off x="-6425" y="2294012"/>
          <a:ext cx="9132168" cy="45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7" y="1196752"/>
            <a:ext cx="9107486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b="1" i="1" dirty="0" smtClean="0"/>
              <a:t>Организация местного самоуправления в Камчатском крае</a:t>
            </a:r>
            <a:r>
              <a:rPr lang="ru-RU" sz="3200" dirty="0" smtClean="0"/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0252" name="Rectangle 22"/>
          <p:cNvSpPr>
            <a:spLocks noChangeArrowheads="1"/>
          </p:cNvSpPr>
          <p:nvPr/>
        </p:nvSpPr>
        <p:spPr bwMode="auto">
          <a:xfrm>
            <a:off x="1835696" y="3068960"/>
            <a:ext cx="53285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chemeClr val="bg1"/>
                </a:solidFill>
                <a:ea typeface="MS PGothic" pitchFamily="34" charset="-128"/>
              </a:rPr>
              <a:t>П</a:t>
            </a:r>
            <a:r>
              <a:rPr lang="ru-RU" sz="2400" b="1" i="1" dirty="0" smtClean="0">
                <a:solidFill>
                  <a:schemeClr val="bg1"/>
                </a:solidFill>
                <a:ea typeface="MS PGothic" pitchFamily="34" charset="-128"/>
              </a:rPr>
              <a:t>роведение </a:t>
            </a:r>
            <a:r>
              <a:rPr lang="ru-RU" sz="2400" b="1" i="1" dirty="0">
                <a:solidFill>
                  <a:schemeClr val="bg1"/>
                </a:solidFill>
                <a:ea typeface="MS PGothic" pitchFamily="34" charset="-128"/>
              </a:rPr>
              <a:t>ежегодного краевого конкурса «Лучший </a:t>
            </a:r>
            <a:r>
              <a:rPr lang="ru-RU" sz="2400" b="1" i="1" dirty="0" smtClean="0">
                <a:solidFill>
                  <a:schemeClr val="bg1"/>
                </a:solidFill>
                <a:ea typeface="MS PGothic" pitchFamily="34" charset="-128"/>
              </a:rPr>
              <a:t>муниципальный служащий»</a:t>
            </a:r>
            <a:endParaRPr lang="en-US" sz="2400" b="1" i="1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253" name="Рисунок 18" descr="Герб Камчатского кр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7" y="138023"/>
            <a:ext cx="6477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0003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247" y="5301210"/>
            <a:ext cx="2239088" cy="149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 descr="lets take a trailer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01209"/>
            <a:ext cx="2304256" cy="1479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SCN085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" y="5301209"/>
            <a:ext cx="2275197" cy="154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D:\Мои документы\Рабочий стол\39844_530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66" y="5301210"/>
            <a:ext cx="2357403" cy="149724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681007" y="4149080"/>
            <a:ext cx="77932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  <a:ea typeface="MS PGothic" pitchFamily="34" charset="-128"/>
              </a:rPr>
              <a:t>Предоставление </a:t>
            </a:r>
            <a:r>
              <a:rPr lang="ru-RU" sz="2400" b="1" i="1" dirty="0">
                <a:solidFill>
                  <a:schemeClr val="bg1"/>
                </a:solidFill>
                <a:ea typeface="MS PGothic" pitchFamily="34" charset="-128"/>
              </a:rPr>
              <a:t>государственных услуг и государственных функций методом «выездных бригад»</a:t>
            </a:r>
            <a:endParaRPr lang="en-US" sz="2400" b="1" i="1" dirty="0">
              <a:solidFill>
                <a:schemeClr val="bg1"/>
              </a:solidFill>
              <a:latin typeface="Trebuchet MS" pitchFamily="34" charset="0"/>
              <a:ea typeface="MS PGothic" pitchFamily="34" charset="-128"/>
            </a:endParaRPr>
          </a:p>
        </p:txBody>
      </p:sp>
      <p:pic>
        <p:nvPicPr>
          <p:cNvPr id="1026" name="Picture 2" descr="http://jurmarketing.ru/wp-content/uploads/2015/07/1600_88wt-d6-e1472891163818-649x10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7067"/>
            <a:ext cx="1998079" cy="17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td3.mycdn.me/image?id=811915691979&amp;t=20&amp;plc=WEB&amp;tkn=*EXwkA_5irF-b7OjCQa2AC4MPO_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46" y="2014409"/>
            <a:ext cx="2651776" cy="105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lipartmax.com/png/middle/91-912039_location-ribbon-clip-art-1st-place-png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6805"/>
            <a:ext cx="2051721" cy="180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6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photos_head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12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fld id="{E1007803-9FA1-4BAB-AAC6-7CA2EBC35D4C}" type="slidenum">
              <a:rPr lang="en-US" smtClean="0">
                <a:solidFill>
                  <a:srgbClr val="7F7F7F"/>
                </a:solidFill>
              </a:rPr>
              <a:pPr algn="l" eaLnBrk="1" hangingPunct="1"/>
              <a:t>7</a:t>
            </a:fld>
            <a:endParaRPr lang="en-US" smtClean="0">
              <a:solidFill>
                <a:srgbClr val="7F7F7F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009650"/>
            <a:ext cx="8460432" cy="636588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ЦЕЛИ И ЗАДАЧИ Подпрограммы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899691" y="1646238"/>
            <a:ext cx="6226175" cy="5211762"/>
          </a:xfrm>
          <a:prstGeom prst="rect">
            <a:avLst/>
          </a:prstGeom>
          <a:solidFill>
            <a:srgbClr val="C5D6FF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311172" name="Rectangle 4"/>
          <p:cNvSpPr>
            <a:spLocks noChangeArrowheads="1"/>
          </p:cNvSpPr>
          <p:nvPr/>
        </p:nvSpPr>
        <p:spPr bwMode="auto">
          <a:xfrm>
            <a:off x="3405188" y="1765300"/>
            <a:ext cx="55880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47396" lvl="1" indent="457200" algn="just" defTabSz="913526">
              <a:buSzPct val="120000"/>
              <a:buFontTx/>
              <a:buChar char="•"/>
              <a:defRPr/>
            </a:pPr>
            <a:endParaRPr lang="ru-RU" sz="1900" dirty="0"/>
          </a:p>
          <a:p>
            <a:pPr marL="147396" lvl="1" algn="just" defTabSz="913526">
              <a:buSzPct val="120000"/>
              <a:defRPr/>
            </a:pPr>
            <a:endParaRPr lang="ru-RU" dirty="0"/>
          </a:p>
          <a:p>
            <a:pPr marL="0" lvl="1" indent="457200" algn="just" defTabSz="913526">
              <a:buSzPct val="120000"/>
              <a:buFontTx/>
              <a:buChar char="•"/>
              <a:defRPr/>
            </a:pPr>
            <a:r>
              <a:rPr lang="ru-RU" sz="1600" dirty="0" smtClean="0"/>
              <a:t>развитие </a:t>
            </a:r>
            <a:r>
              <a:rPr lang="ru-RU" sz="1600" dirty="0"/>
              <a:t> </a:t>
            </a:r>
            <a:r>
              <a:rPr lang="ru-RU" sz="1600" dirty="0" smtClean="0"/>
              <a:t>традиционных </a:t>
            </a:r>
            <a:r>
              <a:rPr lang="ru-RU" sz="1600" dirty="0"/>
              <a:t>форм жизнеобеспечения (промыслов) </a:t>
            </a:r>
            <a:r>
              <a:rPr lang="ru-RU" sz="1600" dirty="0" smtClean="0"/>
              <a:t>коренных малочисленных народов </a:t>
            </a:r>
            <a:r>
              <a:rPr lang="ru-RU" sz="1600" dirty="0"/>
              <a:t>и укрепление роли малого и среднего предпринимательства среди представителей </a:t>
            </a:r>
            <a:r>
              <a:rPr lang="ru-RU" sz="1600" dirty="0" err="1" smtClean="0"/>
              <a:t>КМНС</a:t>
            </a:r>
            <a:r>
              <a:rPr lang="ru-RU" sz="1600" dirty="0" smtClean="0"/>
              <a:t>, </a:t>
            </a:r>
            <a:r>
              <a:rPr lang="ru-RU" sz="1600" dirty="0"/>
              <a:t>направленного на повышение эффективности традиционных видов хозяйственной деятельности;</a:t>
            </a:r>
          </a:p>
          <a:p>
            <a:pPr marL="0" lvl="1" indent="457200" algn="just" defTabSz="913526">
              <a:buSzPct val="120000"/>
              <a:buFontTx/>
              <a:buChar char="•"/>
              <a:defRPr/>
            </a:pPr>
            <a:r>
              <a:rPr lang="ru-RU" sz="1600" dirty="0"/>
              <a:t>предоставление дополнительных мер медицинской и социальной поддержки коренным малочисленным </a:t>
            </a:r>
            <a:r>
              <a:rPr lang="ru-RU" sz="1600" dirty="0" smtClean="0"/>
              <a:t>народам;</a:t>
            </a:r>
            <a:endParaRPr lang="ru-RU" sz="1600" dirty="0"/>
          </a:p>
          <a:p>
            <a:pPr marL="0" lvl="1" indent="457200" algn="just" defTabSz="913526">
              <a:buSzPct val="120000"/>
              <a:buFontTx/>
              <a:buChar char="•"/>
              <a:defRPr/>
            </a:pPr>
            <a:r>
              <a:rPr lang="ru-RU" sz="1600" dirty="0"/>
              <a:t>предоставление коренным малочисленным народам дополнительных мер поддержки в целях получения среднего и высшего профессионального </a:t>
            </a:r>
            <a:r>
              <a:rPr lang="ru-RU" sz="1600" dirty="0" smtClean="0"/>
              <a:t>образования;</a:t>
            </a:r>
            <a:endParaRPr lang="ru-RU" sz="1600" dirty="0"/>
          </a:p>
          <a:p>
            <a:pPr marL="0" lvl="1" indent="457200" algn="just" defTabSz="913526">
              <a:buSzPct val="120000"/>
              <a:buFontTx/>
              <a:buChar char="•"/>
              <a:defRPr/>
            </a:pPr>
            <a:r>
              <a:rPr lang="ru-RU" sz="1600" dirty="0" smtClean="0"/>
              <a:t>сохранение </a:t>
            </a:r>
            <a:r>
              <a:rPr lang="ru-RU" sz="1600" dirty="0"/>
              <a:t>культурного наследия </a:t>
            </a:r>
            <a:r>
              <a:rPr lang="ru-RU" sz="1600" dirty="0" smtClean="0"/>
              <a:t>коренных малочисленных народов.</a:t>
            </a:r>
            <a:endParaRPr lang="ru-RU" sz="1600" dirty="0"/>
          </a:p>
        </p:txBody>
      </p:sp>
      <p:sp>
        <p:nvSpPr>
          <p:cNvPr id="11271" name="AutoShape 5"/>
          <p:cNvSpPr>
            <a:spLocks noChangeArrowheads="1"/>
          </p:cNvSpPr>
          <p:nvPr/>
        </p:nvSpPr>
        <p:spPr bwMode="auto">
          <a:xfrm>
            <a:off x="-36512" y="1895475"/>
            <a:ext cx="3441700" cy="4962525"/>
          </a:xfrm>
          <a:prstGeom prst="homePlate">
            <a:avLst>
              <a:gd name="adj" fmla="val 13727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3296" tIns="46648" rIns="93296" bIns="46648" anchor="ctr"/>
          <a:lstStyle/>
          <a:p>
            <a:endParaRPr lang="ru-RU"/>
          </a:p>
        </p:txBody>
      </p:sp>
      <p:sp>
        <p:nvSpPr>
          <p:cNvPr id="2311174" name="Freeform 6"/>
          <p:cNvSpPr>
            <a:spLocks/>
          </p:cNvSpPr>
          <p:nvPr/>
        </p:nvSpPr>
        <p:spPr bwMode="auto">
          <a:xfrm>
            <a:off x="-36512" y="1646238"/>
            <a:ext cx="3081337" cy="706437"/>
          </a:xfrm>
          <a:custGeom>
            <a:avLst/>
            <a:gdLst>
              <a:gd name="T0" fmla="*/ 1983 w 2077"/>
              <a:gd name="T1" fmla="*/ 0 h 518"/>
              <a:gd name="T2" fmla="*/ 0 w 2077"/>
              <a:gd name="T3" fmla="*/ 0 h 518"/>
              <a:gd name="T4" fmla="*/ 0 w 2077"/>
              <a:gd name="T5" fmla="*/ 518 h 518"/>
              <a:gd name="T6" fmla="*/ 2077 w 2077"/>
              <a:gd name="T7" fmla="*/ 518 h 518"/>
              <a:gd name="T8" fmla="*/ 1983 w 2077"/>
              <a:gd name="T9" fmla="*/ 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7" h="518">
                <a:moveTo>
                  <a:pt x="1983" y="0"/>
                </a:moveTo>
                <a:lnTo>
                  <a:pt x="0" y="0"/>
                </a:lnTo>
                <a:lnTo>
                  <a:pt x="0" y="518"/>
                </a:lnTo>
                <a:lnTo>
                  <a:pt x="2077" y="518"/>
                </a:lnTo>
                <a:lnTo>
                  <a:pt x="1983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8745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87451"/>
                  <a:invGamma/>
                </a:schemeClr>
              </a:gs>
            </a:gsLst>
            <a:lin ang="5400000" scaled="1"/>
          </a:gradFill>
          <a:ln w="9525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296" tIns="46648" rIns="93296" bIns="46648"/>
          <a:lstStyle/>
          <a:p>
            <a:pPr>
              <a:defRPr/>
            </a:pPr>
            <a:r>
              <a:rPr lang="ru-RU" b="1" i="1" dirty="0" smtClean="0">
                <a:solidFill>
                  <a:schemeClr val="bg2"/>
                </a:solidFill>
              </a:rPr>
              <a:t>       </a:t>
            </a:r>
            <a:r>
              <a:rPr lang="ru-RU" sz="2400" b="1" dirty="0" smtClean="0"/>
              <a:t>Основная </a:t>
            </a:r>
            <a:r>
              <a:rPr lang="ru-RU" sz="2400" b="1" dirty="0"/>
              <a:t>цель</a:t>
            </a:r>
            <a:r>
              <a:rPr lang="ru-RU" b="1" i="1" dirty="0"/>
              <a:t> </a:t>
            </a:r>
            <a:endParaRPr lang="ru-RU" dirty="0"/>
          </a:p>
        </p:txBody>
      </p:sp>
      <p:sp>
        <p:nvSpPr>
          <p:cNvPr id="2311175" name="Rectangle 7"/>
          <p:cNvSpPr>
            <a:spLocks noChangeArrowheads="1"/>
          </p:cNvSpPr>
          <p:nvPr/>
        </p:nvSpPr>
        <p:spPr bwMode="auto">
          <a:xfrm>
            <a:off x="3044825" y="1646238"/>
            <a:ext cx="6099175" cy="706437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8745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87451"/>
                  <a:invGamma/>
                </a:schemeClr>
              </a:gs>
            </a:gsLst>
            <a:lin ang="5400000" scaled="1"/>
          </a:gra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algn="ctr">
              <a:defRPr/>
            </a:pPr>
            <a:r>
              <a:rPr lang="ru-RU" sz="2800" b="1" dirty="0"/>
              <a:t>Задачи</a:t>
            </a:r>
            <a:endParaRPr lang="en-US" sz="2800" dirty="0"/>
          </a:p>
          <a:p>
            <a:pPr>
              <a:defRPr/>
            </a:pP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65113" y="1900238"/>
            <a:ext cx="2843212" cy="420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600" b="1" i="1" dirty="0" smtClean="0">
                <a:solidFill>
                  <a:schemeClr val="bg2"/>
                </a:solidFill>
              </a:rPr>
              <a:t>      </a:t>
            </a:r>
            <a:r>
              <a:rPr lang="ru-RU" sz="2400" b="1" i="1" dirty="0" smtClean="0">
                <a:solidFill>
                  <a:schemeClr val="bg2"/>
                </a:solidFill>
              </a:rPr>
              <a:t> </a:t>
            </a:r>
            <a:r>
              <a:rPr lang="en-US" sz="1600" b="1" i="1" dirty="0" smtClean="0">
                <a:solidFill>
                  <a:schemeClr val="bg2"/>
                </a:solidFill>
              </a:rPr>
              <a:t>  </a:t>
            </a:r>
            <a:r>
              <a:rPr lang="ru-RU" sz="1600" b="1" i="1" dirty="0" smtClean="0">
                <a:solidFill>
                  <a:schemeClr val="bg2"/>
                </a:solidFill>
              </a:rPr>
              <a:t>        </a:t>
            </a:r>
            <a:endParaRPr lang="ru-RU" sz="1600" i="1" dirty="0"/>
          </a:p>
          <a:p>
            <a:endParaRPr lang="ru-RU" sz="1700" i="1" dirty="0"/>
          </a:p>
          <a:p>
            <a:r>
              <a:rPr lang="ru-RU" i="1" dirty="0"/>
              <a:t>Создание </a:t>
            </a:r>
            <a:r>
              <a:rPr lang="ru-RU" i="1" dirty="0" smtClean="0"/>
              <a:t>условий </a:t>
            </a:r>
            <a:r>
              <a:rPr lang="ru-RU" i="1" dirty="0"/>
              <a:t>для устойчивого развития коренных малочисленных народов на основе укрепления их социально-экономического потенциала при сохранении исконной среды обитания, традиционного образа жизни и культурных ценностей этих народов</a:t>
            </a:r>
          </a:p>
          <a:p>
            <a:r>
              <a:rPr lang="ru-RU" sz="1600" dirty="0"/>
              <a:t>	</a:t>
            </a: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2296319" y="57153"/>
            <a:ext cx="708441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еализация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 «Устойчивое развитие коренных малочисленных народов Севера, Сибири и Дальнего Востока, проживающих в Камчатском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крае»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D:\Мои документы\Рабочий стол\36935_464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9"/>
            <a:ext cx="2627784" cy="1646957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Входящие\Работа отдела\Подпрограмма КМНС\Фото реализации мероприятий\2014\Иные МБТ\Аборигены2\P7061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733256"/>
            <a:ext cx="2232248" cy="1106176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Мои документы\Рабочий стол\Студенты Паланского коллежд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199"/>
            <a:ext cx="2208182" cy="106280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Мои документы\Рабочий стол\IMG_10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5733257"/>
            <a:ext cx="2088232" cy="110617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B-2-02перевертун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182" y="5733256"/>
            <a:ext cx="2507834" cy="108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37" y="-1024196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0"/>
            <a:ext cx="8770242" cy="922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Arial Black" pitchFamily="34" charset="0"/>
              </a:rPr>
              <a:t/>
            </a:r>
            <a:br>
              <a:rPr lang="ru-RU" sz="1800" dirty="0" smtClean="0">
                <a:latin typeface="Arial Black" pitchFamily="34" charset="0"/>
              </a:rPr>
            </a:br>
            <a:r>
              <a:rPr lang="ru-RU" sz="1900" dirty="0" smtClean="0">
                <a:latin typeface="Arial Black" pitchFamily="34" charset="0"/>
              </a:rPr>
              <a:t>Перечень основных мероприятий и участники Подпрограммы</a:t>
            </a:r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sto MT" pitchFamily="18" charset="0"/>
                <a:ea typeface="MS PGothic" pitchFamily="34" charset="-128"/>
              </a:defRPr>
            </a:lvl9pPr>
          </a:lstStyle>
          <a:p>
            <a:pPr algn="l" eaLnBrk="1" hangingPunct="1"/>
            <a:fld id="{A72CBC9B-3510-41BB-B314-C61C724EFDFC}" type="slidenum">
              <a:rPr lang="en-US" smtClean="0">
                <a:solidFill>
                  <a:srgbClr val="7F7F7F"/>
                </a:solidFill>
              </a:rPr>
              <a:pPr algn="l" eaLnBrk="1" hangingPunct="1"/>
              <a:t>8</a:t>
            </a:fld>
            <a:endParaRPr lang="en-US" smtClean="0">
              <a:solidFill>
                <a:srgbClr val="7F7F7F"/>
              </a:solidFill>
            </a:endParaRPr>
          </a:p>
        </p:txBody>
      </p:sp>
      <p:grpSp>
        <p:nvGrpSpPr>
          <p:cNvPr id="12293" name="Group 60"/>
          <p:cNvGrpSpPr>
            <a:grpSpLocks/>
          </p:cNvGrpSpPr>
          <p:nvPr/>
        </p:nvGrpSpPr>
        <p:grpSpPr bwMode="auto">
          <a:xfrm>
            <a:off x="108587" y="4077213"/>
            <a:ext cx="8894342" cy="2687914"/>
            <a:chOff x="55" y="1319"/>
            <a:chExt cx="5491" cy="1042"/>
          </a:xfrm>
        </p:grpSpPr>
        <p:sp>
          <p:nvSpPr>
            <p:cNvPr id="12319" name="AutoShape 26"/>
            <p:cNvSpPr>
              <a:spLocks noChangeArrowheads="1"/>
            </p:cNvSpPr>
            <p:nvPr/>
          </p:nvSpPr>
          <p:spPr bwMode="auto">
            <a:xfrm>
              <a:off x="2014" y="1319"/>
              <a:ext cx="3531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культуры Камчатского края</a:t>
              </a:r>
            </a:p>
          </p:txBody>
        </p:sp>
        <p:sp>
          <p:nvSpPr>
            <p:cNvPr id="12320" name="AutoShape 27"/>
            <p:cNvSpPr>
              <a:spLocks noChangeArrowheads="1"/>
            </p:cNvSpPr>
            <p:nvPr/>
          </p:nvSpPr>
          <p:spPr bwMode="auto">
            <a:xfrm>
              <a:off x="2015" y="1598"/>
              <a:ext cx="3531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defTabSz="912813"/>
              <a:r>
                <a:rPr lang="ru-RU" sz="1200" b="1" i="1" dirty="0"/>
                <a:t>Администрация Корякского округа</a:t>
              </a:r>
            </a:p>
          </p:txBody>
        </p:sp>
        <p:sp>
          <p:nvSpPr>
            <p:cNvPr id="12321" name="AutoShape 28"/>
            <p:cNvSpPr>
              <a:spLocks noChangeArrowheads="1"/>
            </p:cNvSpPr>
            <p:nvPr/>
          </p:nvSpPr>
          <p:spPr bwMode="auto">
            <a:xfrm>
              <a:off x="2010" y="1877"/>
              <a:ext cx="3531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территориального развития Камчатского края</a:t>
              </a:r>
            </a:p>
          </p:txBody>
        </p:sp>
        <p:sp>
          <p:nvSpPr>
            <p:cNvPr id="12322" name="AutoShape 29"/>
            <p:cNvSpPr>
              <a:spLocks noChangeArrowheads="1"/>
            </p:cNvSpPr>
            <p:nvPr/>
          </p:nvSpPr>
          <p:spPr bwMode="auto">
            <a:xfrm>
              <a:off x="2004" y="2017"/>
              <a:ext cx="3531" cy="11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спорта </a:t>
              </a:r>
              <a:r>
                <a:rPr lang="ru-RU" sz="1200" b="1" i="1" dirty="0" smtClean="0"/>
                <a:t>Камчатского края</a:t>
              </a:r>
              <a:endParaRPr lang="ru-RU" sz="1200" b="1" i="1" dirty="0"/>
            </a:p>
          </p:txBody>
        </p:sp>
        <p:sp>
          <p:nvSpPr>
            <p:cNvPr id="2287647" name="AutoShape 31"/>
            <p:cNvSpPr>
              <a:spLocks noChangeArrowheads="1"/>
            </p:cNvSpPr>
            <p:nvPr/>
          </p:nvSpPr>
          <p:spPr bwMode="auto">
            <a:xfrm>
              <a:off x="55" y="1319"/>
              <a:ext cx="1700" cy="104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Сохранение и развитие национальной культуры, традиций и обычаев КМНС</a:t>
              </a:r>
            </a:p>
            <a:p>
              <a:pPr>
                <a:defRPr/>
              </a:pPr>
              <a:endParaRPr lang="ru-RU" sz="1400" b="1" dirty="0"/>
            </a:p>
          </p:txBody>
        </p:sp>
      </p:grpSp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108449" y="823177"/>
            <a:ext cx="8877024" cy="1299590"/>
            <a:chOff x="332" y="2438"/>
            <a:chExt cx="5241" cy="1249"/>
          </a:xfrm>
        </p:grpSpPr>
        <p:sp>
          <p:nvSpPr>
            <p:cNvPr id="2287651" name="AutoShape 35"/>
            <p:cNvSpPr>
              <a:spLocks noChangeArrowheads="1"/>
            </p:cNvSpPr>
            <p:nvPr/>
          </p:nvSpPr>
          <p:spPr bwMode="auto">
            <a:xfrm>
              <a:off x="332" y="2474"/>
              <a:ext cx="1588" cy="12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Укрепление материально-технической базы традиционных отраслей хозяйствования в Камчатском крае</a:t>
              </a:r>
            </a:p>
          </p:txBody>
        </p:sp>
        <p:sp>
          <p:nvSpPr>
            <p:cNvPr id="12312" name="AutoShape 37"/>
            <p:cNvSpPr>
              <a:spLocks noChangeArrowheads="1"/>
            </p:cNvSpPr>
            <p:nvPr/>
          </p:nvSpPr>
          <p:spPr bwMode="auto">
            <a:xfrm>
              <a:off x="2202" y="2438"/>
              <a:ext cx="3371" cy="274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территориального развития Камчатского края</a:t>
              </a:r>
            </a:p>
          </p:txBody>
        </p:sp>
        <p:sp>
          <p:nvSpPr>
            <p:cNvPr id="12313" name="AutoShape 38"/>
            <p:cNvSpPr>
              <a:spLocks noChangeArrowheads="1"/>
            </p:cNvSpPr>
            <p:nvPr/>
          </p:nvSpPr>
          <p:spPr bwMode="auto">
            <a:xfrm>
              <a:off x="2202" y="2735"/>
              <a:ext cx="3371" cy="466"/>
            </a:xfrm>
            <a:prstGeom prst="roundRect">
              <a:avLst>
                <a:gd name="adj" fmla="val 21653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150" b="1" i="1" dirty="0"/>
                <a:t>Органы местного самоуправления муниципальных образований в Камчатском крае</a:t>
              </a:r>
            </a:p>
          </p:txBody>
        </p:sp>
        <p:sp>
          <p:nvSpPr>
            <p:cNvPr id="12314" name="AutoShape 39"/>
            <p:cNvSpPr>
              <a:spLocks noChangeArrowheads="1"/>
            </p:cNvSpPr>
            <p:nvPr/>
          </p:nvSpPr>
          <p:spPr bwMode="auto">
            <a:xfrm>
              <a:off x="2196" y="3217"/>
              <a:ext cx="3377" cy="47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0" bIns="36000">
              <a:spAutoFit/>
            </a:bodyPr>
            <a:lstStyle/>
            <a:p>
              <a:r>
                <a:rPr lang="ru-RU" sz="1150" b="1" i="1" dirty="0"/>
                <a:t>Общины коренных малочисленных народов Севера, Сибири и Дальнего Востока, проживающих в Камчатском крае</a:t>
              </a:r>
            </a:p>
          </p:txBody>
        </p:sp>
      </p:grpSp>
      <p:grpSp>
        <p:nvGrpSpPr>
          <p:cNvPr id="12295" name="Group 59"/>
          <p:cNvGrpSpPr>
            <a:grpSpLocks/>
          </p:cNvGrpSpPr>
          <p:nvPr/>
        </p:nvGrpSpPr>
        <p:grpSpPr bwMode="auto">
          <a:xfrm>
            <a:off x="107818" y="2240688"/>
            <a:ext cx="8928736" cy="899790"/>
            <a:chOff x="176" y="474"/>
            <a:chExt cx="5388" cy="569"/>
          </a:xfrm>
        </p:grpSpPr>
        <p:sp>
          <p:nvSpPr>
            <p:cNvPr id="12305" name="AutoShape 20"/>
            <p:cNvSpPr>
              <a:spLocks noChangeArrowheads="1"/>
            </p:cNvSpPr>
            <p:nvPr/>
          </p:nvSpPr>
          <p:spPr bwMode="auto">
            <a:xfrm>
              <a:off x="2113" y="816"/>
              <a:ext cx="3451" cy="1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defTabSz="912813"/>
              <a:r>
                <a:rPr lang="ru-RU" sz="1200" b="1" i="1" dirty="0"/>
                <a:t>Администрация Корякского </a:t>
              </a:r>
              <a:r>
                <a:rPr lang="ru-RU" sz="1200" b="1" i="1" dirty="0" smtClean="0"/>
                <a:t>округа</a:t>
              </a:r>
              <a:endParaRPr lang="ru-RU" sz="1200" b="1" i="1" dirty="0"/>
            </a:p>
          </p:txBody>
        </p:sp>
        <p:sp>
          <p:nvSpPr>
            <p:cNvPr id="12306" name="AutoShape 22"/>
            <p:cNvSpPr>
              <a:spLocks noChangeArrowheads="1"/>
            </p:cNvSpPr>
            <p:nvPr/>
          </p:nvSpPr>
          <p:spPr bwMode="auto">
            <a:xfrm>
              <a:off x="2113" y="497"/>
              <a:ext cx="3445" cy="18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 defTabSz="912813"/>
              <a:r>
                <a:rPr lang="ru-RU" sz="1200" b="1" i="1" dirty="0"/>
                <a:t>Министерство образования и </a:t>
              </a:r>
              <a:r>
                <a:rPr lang="ru-RU" sz="1200" b="1" i="1" dirty="0" smtClean="0"/>
                <a:t>молодежной политики </a:t>
              </a:r>
              <a:r>
                <a:rPr lang="ru-RU" sz="1200" b="1" i="1" dirty="0"/>
                <a:t>Камчатского края</a:t>
              </a:r>
            </a:p>
          </p:txBody>
        </p:sp>
        <p:sp>
          <p:nvSpPr>
            <p:cNvPr id="2287639" name="AutoShape 23"/>
            <p:cNvSpPr>
              <a:spLocks noChangeArrowheads="1"/>
            </p:cNvSpPr>
            <p:nvPr/>
          </p:nvSpPr>
          <p:spPr bwMode="auto">
            <a:xfrm>
              <a:off x="176" y="474"/>
              <a:ext cx="1672" cy="56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endParaRPr lang="ru-RU" sz="1400" b="1" dirty="0"/>
            </a:p>
            <a:p>
              <a:pPr>
                <a:defRPr/>
              </a:pPr>
              <a:r>
                <a:rPr lang="ru-RU" sz="1200" b="1" dirty="0"/>
                <a:t>Повышение доступа к образовательным услугам малочисленных народов Севера с учетом их этнокультурных </a:t>
              </a:r>
              <a:r>
                <a:rPr lang="ru-RU" sz="1200" b="1" dirty="0" smtClean="0"/>
                <a:t>особенностей</a:t>
              </a:r>
              <a:endParaRPr lang="ru-RU" sz="1200" b="1" dirty="0"/>
            </a:p>
            <a:p>
              <a:pPr>
                <a:defRPr/>
              </a:pPr>
              <a:endParaRPr lang="ru-RU" sz="1600" dirty="0"/>
            </a:p>
          </p:txBody>
        </p:sp>
      </p:grpSp>
      <p:grpSp>
        <p:nvGrpSpPr>
          <p:cNvPr id="12296" name="Group 62"/>
          <p:cNvGrpSpPr>
            <a:grpSpLocks/>
          </p:cNvGrpSpPr>
          <p:nvPr/>
        </p:nvGrpSpPr>
        <p:grpSpPr bwMode="auto">
          <a:xfrm>
            <a:off x="107913" y="3213028"/>
            <a:ext cx="8918698" cy="719181"/>
            <a:chOff x="141" y="3498"/>
            <a:chExt cx="5419" cy="282"/>
          </a:xfrm>
        </p:grpSpPr>
        <p:sp>
          <p:nvSpPr>
            <p:cNvPr id="2287670" name="AutoShape 54"/>
            <p:cNvSpPr>
              <a:spLocks noChangeArrowheads="1"/>
            </p:cNvSpPr>
            <p:nvPr/>
          </p:nvSpPr>
          <p:spPr bwMode="auto">
            <a:xfrm>
              <a:off x="141" y="3498"/>
              <a:ext cx="1689" cy="28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 algn="ctr">
              <a:solidFill>
                <a:schemeClr val="bg2"/>
              </a:solidFill>
              <a:round/>
              <a:headEnd/>
              <a:tailEnd/>
            </a:ln>
            <a:effectLst>
              <a:outerShdw dist="35921" dir="2700000" algn="ctr" rotWithShape="0">
                <a:schemeClr val="accent2"/>
              </a:outerShdw>
            </a:effectLst>
          </p:spPr>
          <p:txBody>
            <a:bodyPr lIns="72000" tIns="36000" rIns="36000" bIns="36000" anchor="ctr"/>
            <a:lstStyle/>
            <a:p>
              <a:pPr>
                <a:defRPr/>
              </a:pPr>
              <a:r>
                <a:rPr lang="ru-RU" sz="1200" b="1" dirty="0"/>
                <a:t>Предоставление дополнительных гарантий по оказанию медицинских и социальных </a:t>
              </a:r>
              <a:r>
                <a:rPr lang="ru-RU" sz="1200" b="1" dirty="0" smtClean="0"/>
                <a:t>услуг</a:t>
              </a:r>
              <a:endParaRPr lang="ru-RU" sz="1200" b="1" dirty="0"/>
            </a:p>
          </p:txBody>
        </p:sp>
        <p:sp>
          <p:nvSpPr>
            <p:cNvPr id="12300" name="AutoShape 55"/>
            <p:cNvSpPr>
              <a:spLocks noChangeArrowheads="1"/>
            </p:cNvSpPr>
            <p:nvPr/>
          </p:nvSpPr>
          <p:spPr bwMode="auto">
            <a:xfrm>
              <a:off x="2079" y="3498"/>
              <a:ext cx="3475" cy="11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200" b="1" i="1" dirty="0"/>
                <a:t>Министерство здравоохранения Камчатского края</a:t>
              </a:r>
            </a:p>
          </p:txBody>
        </p:sp>
        <p:sp>
          <p:nvSpPr>
            <p:cNvPr id="2287672" name="AutoShape 56"/>
            <p:cNvSpPr>
              <a:spLocks noChangeArrowheads="1"/>
            </p:cNvSpPr>
            <p:nvPr/>
          </p:nvSpPr>
          <p:spPr bwMode="auto">
            <a:xfrm>
              <a:off x="2085" y="3665"/>
              <a:ext cx="3475" cy="11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>
              <a:spAutoFit/>
            </a:bodyPr>
            <a:lstStyle/>
            <a:p>
              <a:pPr>
                <a:defRPr/>
              </a:pPr>
              <a:r>
                <a:rPr lang="ru-RU" sz="1200" b="1" i="1" dirty="0"/>
                <a:t>Министерство социального развития и труда Камчатского края</a:t>
              </a:r>
            </a:p>
          </p:txBody>
        </p:sp>
      </p:grpSp>
      <p:sp>
        <p:nvSpPr>
          <p:cNvPr id="12323" name="Левая фигурная скобка 12322"/>
          <p:cNvSpPr/>
          <p:nvPr/>
        </p:nvSpPr>
        <p:spPr>
          <a:xfrm>
            <a:off x="2884196" y="823177"/>
            <a:ext cx="313463" cy="1299590"/>
          </a:xfrm>
          <a:prstGeom prst="leftBrace">
            <a:avLst>
              <a:gd name="adj1" fmla="val 51455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Левая фигурная скобка 68"/>
          <p:cNvSpPr/>
          <p:nvPr/>
        </p:nvSpPr>
        <p:spPr>
          <a:xfrm>
            <a:off x="2943646" y="2240689"/>
            <a:ext cx="238799" cy="899790"/>
          </a:xfrm>
          <a:prstGeom prst="leftBrace">
            <a:avLst>
              <a:gd name="adj1" fmla="val 64937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Левая фигурная скобка 69"/>
          <p:cNvSpPr/>
          <p:nvPr/>
        </p:nvSpPr>
        <p:spPr>
          <a:xfrm>
            <a:off x="2930903" y="3213026"/>
            <a:ext cx="220048" cy="719183"/>
          </a:xfrm>
          <a:prstGeom prst="leftBrace">
            <a:avLst>
              <a:gd name="adj1" fmla="val 69762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Левая фигурная скобка 70"/>
          <p:cNvSpPr/>
          <p:nvPr/>
        </p:nvSpPr>
        <p:spPr>
          <a:xfrm>
            <a:off x="2977611" y="4077213"/>
            <a:ext cx="229423" cy="2687913"/>
          </a:xfrm>
          <a:prstGeom prst="leftBrace">
            <a:avLst>
              <a:gd name="adj1" fmla="val 56854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3284098" y="4437112"/>
            <a:ext cx="5718831" cy="28474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ru-RU" sz="1200" b="1" i="1" dirty="0" smtClean="0"/>
              <a:t>Агентство инвестиций и предпринимательства </a:t>
            </a:r>
            <a:r>
              <a:rPr lang="ru-RU" sz="1200" b="1" i="1" dirty="0"/>
              <a:t>Камчатского края</a:t>
            </a:r>
          </a:p>
        </p:txBody>
      </p:sp>
      <p:sp>
        <p:nvSpPr>
          <p:cNvPr id="31" name="AutoShape 28"/>
          <p:cNvSpPr>
            <a:spLocks noChangeArrowheads="1"/>
          </p:cNvSpPr>
          <p:nvPr/>
        </p:nvSpPr>
        <p:spPr bwMode="auto">
          <a:xfrm>
            <a:off x="3282965" y="5157192"/>
            <a:ext cx="5718831" cy="28474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ru-RU" sz="1200" b="1" i="1" dirty="0"/>
              <a:t>Аппарат Губернатора и Правительства Камчатского края</a:t>
            </a: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3275856" y="6237312"/>
            <a:ext cx="5719527" cy="4890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36000" rIns="36000" bIns="36000">
            <a:spAutoFit/>
          </a:bodyPr>
          <a:lstStyle/>
          <a:p>
            <a:r>
              <a:rPr lang="ru-RU" sz="1200" b="1" i="1" dirty="0"/>
              <a:t>Органы местного самоуправления муниципальных образований в Камчатском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13047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s_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68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st="50800" dir="5400000" sy="-100000" algn="bl" rotWithShape="0"/>
          </a:effectLst>
        </p:spPr>
      </p:pic>
      <p:graphicFrame>
        <p:nvGraphicFramePr>
          <p:cNvPr id="6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146347"/>
              </p:ext>
            </p:extLst>
          </p:nvPr>
        </p:nvGraphicFramePr>
        <p:xfrm>
          <a:off x="0" y="2276872"/>
          <a:ext cx="9132168" cy="456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8257" y="1196752"/>
            <a:ext cx="9107486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endParaRPr lang="ru-RU" sz="3200" dirty="0" smtClean="0"/>
          </a:p>
          <a:p>
            <a:pPr algn="ctr">
              <a:lnSpc>
                <a:spcPts val="2500"/>
              </a:lnSpc>
            </a:pPr>
            <a:r>
              <a:rPr lang="ru-RU" sz="3200" b="1" i="1" dirty="0" smtClean="0"/>
              <a:t>Бюджет подпрограммы по направлениям расходования средств в 2018 году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15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12204</TotalTime>
  <Words>645</Words>
  <Application>Microsoft Office PowerPoint</Application>
  <PresentationFormat>Экран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MS PGothic</vt:lpstr>
      <vt:lpstr>MS PGothic</vt:lpstr>
      <vt:lpstr>Arial Black</vt:lpstr>
      <vt:lpstr>Calibri</vt:lpstr>
      <vt:lpstr>Calisto MT</vt:lpstr>
      <vt:lpstr>Georgia</vt:lpstr>
      <vt:lpstr>Times New Roman</vt:lpstr>
      <vt:lpstr>Trebuchet MS</vt:lpstr>
      <vt:lpstr>Wingdings</vt:lpstr>
      <vt:lpstr>Воздушный поток</vt:lpstr>
      <vt:lpstr>Genesis</vt:lpstr>
      <vt:lpstr>1_Genesis</vt:lpstr>
      <vt:lpstr>Презентация PowerPoint</vt:lpstr>
      <vt:lpstr>           - правовое, аналитическое и организационное обеспечение реализации региональной политики в сфере местного самоуправления;              - обеспечение взаимодействия органов местного самоуправления муниципальных образований в Камчатском крае с Правительством Камчатского края по вопросам местного самоуправления;            - содействие в организации подготовки и проведении выборов и референдумов в муниципальных образованиях Камчатского края;            - оказание органам местного самоуправления муниципальных образований в Камчатском крае консультативной помощи при разработке муниципальных правовых актов;            - обеспечение деятельности координационного Совета глав муниципальных образований при Губернаторе Камчатского края;             - оказание консультативной, информационной и экономической поддержки коренным малочисленным народам;             - взаимодействие с федеральными органами исполнительной и законодательной власти по вопросам реализации государственной национальной политики;           - содействие в кадровом обеспечении деятельности органов местного самоуправления, в формировании и осуществлении единой системы подготовки, переподготовки и повышения квалификации муниципальных служащих;         - рассмотрение и анализ обращений граждан по вопросам в сфере деятельности Министерства</vt:lpstr>
      <vt:lpstr>Презентация PowerPoint</vt:lpstr>
      <vt:lpstr>              - Осуществление контроля за политическими процессам, проходящими в муниципальных образованиях, с целью недопущения нарушения законодательства при формировании органом местного самоуправления и, тем самым, пресечение негативной правоприменительной практики, идущей вразрез с нормами действующего законодательства.               - Оказание помощи органам местного самоуправления в связи с проведением выборов глав и депутатов в ряде муниципальных образований.               - Осуществление проверки органами местного самоуправления исполнения государственных полномочий по созданию административной комиссии для привлечения к административной ответственности, предусмотренной соответствующим законом Камчатского края и использованию предоставленных на эти цели финансовых средств.               - Оказание помощи органам местного самоуправления в правотворческой деятельности (разработка модельных решений, оказание разъяснительной работы  и оказание консультационно-методической помощи ).               - Подготовка проектов законов и иных нормативных правовых актов Камчатского края в сфере организации местного самоуправления в Камчатском крае, уточнения границ муниципальных образований.</vt:lpstr>
      <vt:lpstr>Презентация PowerPoint</vt:lpstr>
      <vt:lpstr>Презентация PowerPoint</vt:lpstr>
      <vt:lpstr>ЦЕЛИ И ЗАДАЧИ Подпрограммы</vt:lpstr>
      <vt:lpstr> Перечень основных мероприятий и участники Подпрограммы</vt:lpstr>
      <vt:lpstr>Презентация PowerPoint</vt:lpstr>
      <vt:lpstr>Презентация PowerPoint</vt:lpstr>
      <vt:lpstr>Презентация PowerPoint</vt:lpstr>
      <vt:lpstr>Продолжение работы по совершенствованию нормативной правовой базы в сфере местного самоуправления, уточнению границ муниципальных образований, разработке  законопроектов и иных нормативных правовых актов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Шумко Светлана Андреевна</dc:creator>
  <cp:lastModifiedBy>Гофман Лариса Владимировна</cp:lastModifiedBy>
  <cp:revision>286</cp:revision>
  <cp:lastPrinted>2016-01-20T21:37:07Z</cp:lastPrinted>
  <dcterms:created xsi:type="dcterms:W3CDTF">2014-05-05T00:21:46Z</dcterms:created>
  <dcterms:modified xsi:type="dcterms:W3CDTF">2019-03-01T02:40:38Z</dcterms:modified>
</cp:coreProperties>
</file>