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</p:sldIdLst>
  <p:sldSz cx="10298113" cy="7200900"/>
  <p:notesSz cx="6797675" cy="9926638"/>
  <p:defaultTextStyle>
    <a:defPPr>
      <a:defRPr lang="ru-RU"/>
    </a:defPPr>
    <a:lvl1pPr marL="0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9948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9896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9845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9793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99741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99689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99637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99586" algn="l" defTabSz="99989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4E2"/>
    <a:srgbClr val="FF3300"/>
    <a:srgbClr val="FF0000"/>
    <a:srgbClr val="FF0066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386" y="-102"/>
      </p:cViewPr>
      <p:guideLst>
        <p:guide orient="horz" pos="2268"/>
        <p:guide pos="32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3958F-CCC3-40D9-9F82-64A627D95CC5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744538"/>
            <a:ext cx="5321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8BA61-4E90-48D6-B3B8-1057AAF914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8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9948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9896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9845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9793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99741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99689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99637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99586" algn="l" defTabSz="999896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2359" y="2000250"/>
            <a:ext cx="8495943" cy="2723674"/>
          </a:xfrm>
        </p:spPr>
        <p:txBody>
          <a:bodyPr anchor="b"/>
          <a:lstStyle>
            <a:lvl1pPr>
              <a:defRPr sz="72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2359" y="4800600"/>
            <a:ext cx="7277333" cy="112014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9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9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97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9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99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99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99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6132" y="288371"/>
            <a:ext cx="1973805" cy="6144101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906" y="288371"/>
            <a:ext cx="6779591" cy="61441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481" y="5760720"/>
            <a:ext cx="8626457" cy="1226820"/>
          </a:xfrm>
        </p:spPr>
        <p:txBody>
          <a:bodyPr anchor="t"/>
          <a:lstStyle>
            <a:lvl1pPr algn="l">
              <a:defRPr sz="39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480" y="4045506"/>
            <a:ext cx="6910105" cy="1715215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99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989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98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97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9974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9968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996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995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906" y="1613002"/>
            <a:ext cx="4119245" cy="4819802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7421" y="1613002"/>
            <a:ext cx="4119245" cy="4819802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906" y="1611869"/>
            <a:ext cx="4119245" cy="671750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chemeClr val="tx2"/>
                </a:solidFill>
              </a:defRPr>
            </a:lvl1pPr>
            <a:lvl2pPr marL="499948" indent="0">
              <a:buNone/>
              <a:defRPr sz="2200" b="1"/>
            </a:lvl2pPr>
            <a:lvl3pPr marL="999896" indent="0">
              <a:buNone/>
              <a:defRPr sz="2000" b="1"/>
            </a:lvl3pPr>
            <a:lvl4pPr marL="1499845" indent="0">
              <a:buNone/>
              <a:defRPr sz="1700" b="1"/>
            </a:lvl4pPr>
            <a:lvl5pPr marL="1999793" indent="0">
              <a:buNone/>
              <a:defRPr sz="1700" b="1"/>
            </a:lvl5pPr>
            <a:lvl6pPr marL="2499741" indent="0">
              <a:buNone/>
              <a:defRPr sz="1700" b="1"/>
            </a:lvl6pPr>
            <a:lvl7pPr marL="2999689" indent="0">
              <a:buNone/>
              <a:defRPr sz="1700" b="1"/>
            </a:lvl7pPr>
            <a:lvl8pPr marL="3499637" indent="0">
              <a:buNone/>
              <a:defRPr sz="1700" b="1"/>
            </a:lvl8pPr>
            <a:lvl9pPr marL="399958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906" y="2283619"/>
            <a:ext cx="4119245" cy="41488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7421" y="1611869"/>
            <a:ext cx="4119245" cy="671750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chemeClr val="tx2"/>
                </a:solidFill>
              </a:defRPr>
            </a:lvl1pPr>
            <a:lvl2pPr marL="499948" indent="0">
              <a:buNone/>
              <a:defRPr sz="2200" b="1"/>
            </a:lvl2pPr>
            <a:lvl3pPr marL="999896" indent="0">
              <a:buNone/>
              <a:defRPr sz="2000" b="1"/>
            </a:lvl3pPr>
            <a:lvl4pPr marL="1499845" indent="0">
              <a:buNone/>
              <a:defRPr sz="1700" b="1"/>
            </a:lvl4pPr>
            <a:lvl5pPr marL="1999793" indent="0">
              <a:buNone/>
              <a:defRPr sz="1700" b="1"/>
            </a:lvl5pPr>
            <a:lvl6pPr marL="2499741" indent="0">
              <a:buNone/>
              <a:defRPr sz="1700" b="1"/>
            </a:lvl6pPr>
            <a:lvl7pPr marL="2999689" indent="0">
              <a:buNone/>
              <a:defRPr sz="1700" b="1"/>
            </a:lvl7pPr>
            <a:lvl8pPr marL="3499637" indent="0">
              <a:buNone/>
              <a:defRPr sz="1700" b="1"/>
            </a:lvl8pPr>
            <a:lvl9pPr marL="3999586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7421" y="2283619"/>
            <a:ext cx="4119245" cy="414885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272" y="5770321"/>
            <a:ext cx="8753396" cy="624078"/>
          </a:xfrm>
        </p:spPr>
        <p:txBody>
          <a:bodyPr anchor="b"/>
          <a:lstStyle>
            <a:lvl1pPr algn="ctr">
              <a:defRPr sz="24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3270" y="6400800"/>
            <a:ext cx="8753397" cy="640080"/>
          </a:xfrm>
        </p:spPr>
        <p:txBody>
          <a:bodyPr>
            <a:normAutofit/>
          </a:bodyPr>
          <a:lstStyle>
            <a:lvl1pPr marL="0" indent="0" algn="ctr">
              <a:buNone/>
              <a:defRPr sz="1700"/>
            </a:lvl1pPr>
            <a:lvl2pPr marL="499948" indent="0">
              <a:buNone/>
              <a:defRPr sz="1300"/>
            </a:lvl2pPr>
            <a:lvl3pPr marL="999896" indent="0">
              <a:buNone/>
              <a:defRPr sz="1100"/>
            </a:lvl3pPr>
            <a:lvl4pPr marL="1499845" indent="0">
              <a:buNone/>
              <a:defRPr sz="1000"/>
            </a:lvl4pPr>
            <a:lvl5pPr marL="1999793" indent="0">
              <a:buNone/>
              <a:defRPr sz="1000"/>
            </a:lvl5pPr>
            <a:lvl6pPr marL="2499741" indent="0">
              <a:buNone/>
              <a:defRPr sz="1000"/>
            </a:lvl6pPr>
            <a:lvl7pPr marL="2999689" indent="0">
              <a:buNone/>
              <a:defRPr sz="1000"/>
            </a:lvl7pPr>
            <a:lvl8pPr marL="3499637" indent="0">
              <a:buNone/>
              <a:defRPr sz="1000"/>
            </a:lvl8pPr>
            <a:lvl9pPr marL="399958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43270" y="400050"/>
            <a:ext cx="8753396" cy="5189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838" y="5770042"/>
            <a:ext cx="8753396" cy="624357"/>
          </a:xfrm>
        </p:spPr>
        <p:txBody>
          <a:bodyPr anchor="b"/>
          <a:lstStyle>
            <a:lvl1pPr algn="ctr">
              <a:defRPr sz="24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525755" cy="5760720"/>
          </a:xfrm>
        </p:spPr>
        <p:txBody>
          <a:bodyPr/>
          <a:lstStyle>
            <a:lvl1pPr marL="0" indent="0">
              <a:buNone/>
              <a:defRPr sz="3500"/>
            </a:lvl1pPr>
            <a:lvl2pPr marL="499948" indent="0">
              <a:buNone/>
              <a:defRPr sz="3100"/>
            </a:lvl2pPr>
            <a:lvl3pPr marL="999896" indent="0">
              <a:buNone/>
              <a:defRPr sz="2600"/>
            </a:lvl3pPr>
            <a:lvl4pPr marL="1499845" indent="0">
              <a:buNone/>
              <a:defRPr sz="2200"/>
            </a:lvl4pPr>
            <a:lvl5pPr marL="1999793" indent="0">
              <a:buNone/>
              <a:defRPr sz="2200"/>
            </a:lvl5pPr>
            <a:lvl6pPr marL="2499741" indent="0">
              <a:buNone/>
              <a:defRPr sz="2200"/>
            </a:lvl6pPr>
            <a:lvl7pPr marL="2999689" indent="0">
              <a:buNone/>
              <a:defRPr sz="2200"/>
            </a:lvl7pPr>
            <a:lvl8pPr marL="3499637" indent="0">
              <a:buNone/>
              <a:defRPr sz="2200"/>
            </a:lvl8pPr>
            <a:lvl9pPr marL="3999586" indent="0">
              <a:buNone/>
              <a:defRPr sz="2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838" y="6400800"/>
            <a:ext cx="8753396" cy="643280"/>
          </a:xfrm>
        </p:spPr>
        <p:txBody>
          <a:bodyPr>
            <a:normAutofit/>
          </a:bodyPr>
          <a:lstStyle>
            <a:lvl1pPr marL="0" indent="0" algn="ctr">
              <a:buNone/>
              <a:defRPr sz="1700"/>
            </a:lvl1pPr>
            <a:lvl2pPr marL="499948" indent="0">
              <a:buNone/>
              <a:defRPr sz="1300"/>
            </a:lvl2pPr>
            <a:lvl3pPr marL="999896" indent="0">
              <a:buNone/>
              <a:defRPr sz="1100"/>
            </a:lvl3pPr>
            <a:lvl4pPr marL="1499845" indent="0">
              <a:buNone/>
              <a:defRPr sz="1000"/>
            </a:lvl4pPr>
            <a:lvl5pPr marL="1999793" indent="0">
              <a:buNone/>
              <a:defRPr sz="1000"/>
            </a:lvl5pPr>
            <a:lvl6pPr marL="2499741" indent="0">
              <a:buNone/>
              <a:defRPr sz="1000"/>
            </a:lvl6pPr>
            <a:lvl7pPr marL="2999689" indent="0">
              <a:buNone/>
              <a:defRPr sz="1000"/>
            </a:lvl7pPr>
            <a:lvl8pPr marL="3499637" indent="0">
              <a:buNone/>
              <a:defRPr sz="1000"/>
            </a:lvl8pPr>
            <a:lvl9pPr marL="3999586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906" y="288370"/>
            <a:ext cx="8581761" cy="1200150"/>
          </a:xfrm>
          <a:prstGeom prst="rect">
            <a:avLst/>
          </a:prstGeom>
        </p:spPr>
        <p:txBody>
          <a:bodyPr vert="horz" lIns="99990" tIns="49995" rIns="99990" bIns="49995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906" y="1680210"/>
            <a:ext cx="8581761" cy="5040630"/>
          </a:xfrm>
          <a:prstGeom prst="rect">
            <a:avLst/>
          </a:prstGeom>
        </p:spPr>
        <p:txBody>
          <a:bodyPr vert="horz" lIns="99990" tIns="49995" rIns="99990" bIns="4999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525755" y="0"/>
            <a:ext cx="772358" cy="72009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990" tIns="49995" rIns="99990" bIns="4999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525755" y="5760720"/>
            <a:ext cx="772358" cy="7200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990" tIns="49995" rIns="99990" bIns="49995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08630" y="5931408"/>
            <a:ext cx="617887" cy="416052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0AF3D63-D9B6-4892-8C79-C0531C9D497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8634707" y="4237260"/>
            <a:ext cx="2485645" cy="411925"/>
          </a:xfrm>
          <a:prstGeom prst="rect">
            <a:avLst/>
          </a:prstGeom>
        </p:spPr>
        <p:txBody>
          <a:bodyPr vert="horz" lIns="99990" tIns="49995" rIns="99990" bIns="49995" rtlCol="0" anchor="ctr"/>
          <a:lstStyle>
            <a:lvl1pPr algn="r">
              <a:defRPr sz="13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8597370" y="1714278"/>
            <a:ext cx="2560319" cy="411925"/>
          </a:xfrm>
          <a:prstGeom prst="rect">
            <a:avLst/>
          </a:prstGeom>
        </p:spPr>
        <p:txBody>
          <a:bodyPr vert="horz" lIns="99990" tIns="49995" rIns="99990" bIns="49995" rtlCol="0" anchor="ctr"/>
          <a:lstStyle>
            <a:lvl1pPr algn="l">
              <a:defRPr sz="1300">
                <a:solidFill>
                  <a:schemeClr val="bg2"/>
                </a:solidFill>
              </a:defRPr>
            </a:lvl1pPr>
          </a:lstStyle>
          <a:p>
            <a:fld id="{16915D46-9F42-44C8-8038-D5CCAA4F4444}" type="datetimeFigureOut">
              <a:rPr lang="ru-RU" smtClean="0"/>
              <a:t>05.04.2017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99896" rtl="0" eaLnBrk="1" latinLnBrk="0" hangingPunct="1">
        <a:spcBef>
          <a:spcPct val="0"/>
        </a:spcBef>
        <a:buNone/>
        <a:defRPr sz="5000" kern="1200" cap="none" spc="-109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74961" indent="-249974" algn="l" defTabSz="99989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99927" indent="-249974" algn="l" defTabSz="999896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9886" indent="-249974" algn="l" defTabSz="999896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855" indent="-249974" algn="l" defTabSz="999896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9824" indent="-249974" algn="l" defTabSz="999896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99803" indent="-199979" algn="l" defTabSz="99989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99782" indent="-199979" algn="l" defTabSz="999896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299762" indent="-199979" algn="l" defTabSz="999896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741" indent="-199979" algn="l" defTabSz="999896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9948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9896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9845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9793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99741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99689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9637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99586" algn="l" defTabSz="99989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kamgov.ru/kmr" TargetMode="External"/><Relationship Id="rId13" Type="http://schemas.openxmlformats.org/officeDocument/2006/relationships/hyperlink" Target="http://www.kamgov.ru/ukmr" TargetMode="External"/><Relationship Id="rId3" Type="http://schemas.openxmlformats.org/officeDocument/2006/relationships/hyperlink" Target="http://www.kamgov.ru/pkgo" TargetMode="External"/><Relationship Id="rId7" Type="http://schemas.openxmlformats.org/officeDocument/2006/relationships/hyperlink" Target="http://www.kamgov.ru/smr" TargetMode="External"/><Relationship Id="rId12" Type="http://schemas.openxmlformats.org/officeDocument/2006/relationships/hyperlink" Target="http://www.kamgov.ru/ubmr" TargetMode="External"/><Relationship Id="rId2" Type="http://schemas.openxmlformats.org/officeDocument/2006/relationships/hyperlink" Target="http://www.kamgov.ru/viluchins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amgov.ru/emr" TargetMode="External"/><Relationship Id="rId11" Type="http://schemas.openxmlformats.org/officeDocument/2006/relationships/hyperlink" Target="http://www.kamgov.ru/tmr" TargetMode="External"/><Relationship Id="rId5" Type="http://schemas.openxmlformats.org/officeDocument/2006/relationships/hyperlink" Target="http://www.kamgov.ru/bmr" TargetMode="External"/><Relationship Id="rId10" Type="http://schemas.openxmlformats.org/officeDocument/2006/relationships/hyperlink" Target="http://www.kamgov.ru/pmr" TargetMode="External"/><Relationship Id="rId4" Type="http://schemas.openxmlformats.org/officeDocument/2006/relationships/hyperlink" Target="http://www.kamgov.ru/amr" TargetMode="External"/><Relationship Id="rId9" Type="http://schemas.openxmlformats.org/officeDocument/2006/relationships/hyperlink" Target="http://www.kamgov.ru/omr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monitoring.corpmsp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29582" y="349289"/>
            <a:ext cx="7785265" cy="1360951"/>
          </a:xfrm>
        </p:spPr>
        <p:txBody>
          <a:bodyPr>
            <a:normAutofit/>
          </a:bodyPr>
          <a:lstStyle/>
          <a:p>
            <a:pPr algn="l"/>
            <a:r>
              <a:rPr lang="ru-RU" sz="2200" dirty="0"/>
              <a:t/>
            </a:r>
            <a:br>
              <a:rPr lang="ru-RU" sz="2200" dirty="0"/>
            </a:br>
            <a:r>
              <a:rPr lang="ru-RU" sz="2000" dirty="0"/>
              <a:t>Министерство имущественных и земельных</a:t>
            </a:r>
            <a:br>
              <a:rPr lang="ru-RU" sz="2000" dirty="0"/>
            </a:br>
            <a:r>
              <a:rPr lang="ru-RU" sz="2000" dirty="0"/>
              <a:t>отношений Камчатского края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0941" y="2541932"/>
            <a:ext cx="7785265" cy="2646294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cs typeface="Aharoni" pitchFamily="2" charset="-79"/>
              </a:rPr>
              <a:t>Имущественная поддержка субъектам малого и среднего предпринимательства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845" y="576114"/>
            <a:ext cx="1459737" cy="17121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97258" y="6397961"/>
            <a:ext cx="5271273" cy="408743"/>
          </a:xfrm>
          <a:prstGeom prst="rect">
            <a:avLst/>
          </a:prstGeom>
          <a:noFill/>
        </p:spPr>
        <p:txBody>
          <a:bodyPr wrap="square" lIns="99990" tIns="49995" rIns="99990" bIns="49995" rtlCol="0">
            <a:spAutoFit/>
          </a:bodyPr>
          <a:lstStyle/>
          <a:p>
            <a:r>
              <a:rPr lang="ru-RU" dirty="0" smtClean="0"/>
              <a:t>г. Петропавловск-Камчатский, 2017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485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04" y="504106"/>
            <a:ext cx="7416824" cy="3660049"/>
          </a:xfrm>
        </p:spPr>
      </p:pic>
      <p:sp>
        <p:nvSpPr>
          <p:cNvPr id="5" name="TextBox 4"/>
          <p:cNvSpPr txBox="1"/>
          <p:nvPr/>
        </p:nvSpPr>
        <p:spPr>
          <a:xfrm>
            <a:off x="180504" y="4320530"/>
            <a:ext cx="8856984" cy="576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 smtClean="0"/>
              <a:t>В </a:t>
            </a:r>
            <a:r>
              <a:rPr lang="ru-RU" sz="1500" b="1" dirty="0" smtClean="0"/>
              <a:t>Разделе 1а </a:t>
            </a:r>
            <a:r>
              <a:rPr lang="ru-RU" sz="1500" dirty="0" smtClean="0"/>
              <a:t>в</a:t>
            </a:r>
            <a:r>
              <a:rPr lang="ru-RU" sz="1500" b="1" dirty="0" smtClean="0"/>
              <a:t> столбец 6 </a:t>
            </a:r>
            <a:r>
              <a:rPr lang="ru-RU" sz="1500" dirty="0" smtClean="0"/>
              <a:t>муниципальным районом вносятся сведения об общем количестве имущества, находящегося в собственности городских и сельских поселений, входящих в состав района</a:t>
            </a:r>
            <a:endParaRPr lang="ru-RU" sz="1500" dirty="0"/>
          </a:p>
        </p:txBody>
      </p:sp>
      <p:sp>
        <p:nvSpPr>
          <p:cNvPr id="6" name="TextBox 5"/>
          <p:cNvSpPr txBox="1"/>
          <p:nvPr/>
        </p:nvSpPr>
        <p:spPr>
          <a:xfrm>
            <a:off x="339348" y="4972905"/>
            <a:ext cx="5889828" cy="153888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effectLst>
            <a:glow rad="101600">
              <a:srgbClr val="92D050">
                <a:alpha val="60000"/>
              </a:srgb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/>
              <a:t>Рекомендации к заполнению отчета Раздела 1а:</a:t>
            </a:r>
          </a:p>
          <a:p>
            <a:r>
              <a:rPr lang="ru-RU" sz="1000" dirty="0" smtClean="0">
                <a:latin typeface="Palatino Linotype" pitchFamily="18" charset="0"/>
                <a:cs typeface="Nirmala UI" pitchFamily="34" charset="0"/>
              </a:rPr>
              <a:t>Значение в столбце 3 равно сумме значений в столбцах 4-6, сумме значений в столбцах 7 и 14.</a:t>
            </a:r>
          </a:p>
          <a:p>
            <a:r>
              <a:rPr lang="ru-RU" sz="1000" dirty="0" smtClean="0">
                <a:latin typeface="Palatino Linotype" pitchFamily="18" charset="0"/>
                <a:cs typeface="Nirmala UI" pitchFamily="34" charset="0"/>
              </a:rPr>
              <a:t>Значение </a:t>
            </a:r>
            <a:r>
              <a:rPr lang="ru-RU" sz="1000" dirty="0">
                <a:latin typeface="Palatino Linotype" pitchFamily="18" charset="0"/>
                <a:cs typeface="Nirmala UI" pitchFamily="34" charset="0"/>
              </a:rPr>
              <a:t>в столбце 7 равно сумме значений в столбцах 8-13.</a:t>
            </a:r>
          </a:p>
          <a:p>
            <a:r>
              <a:rPr lang="ru-RU" sz="1000" dirty="0">
                <a:latin typeface="Palatino Linotype" pitchFamily="18" charset="0"/>
                <a:cs typeface="Nirmala UI" pitchFamily="34" charset="0"/>
              </a:rPr>
              <a:t>Значение в столбце 14 равно сумме значений в столбцах 15-18.</a:t>
            </a:r>
          </a:p>
          <a:p>
            <a:r>
              <a:rPr lang="ru-RU" sz="1000" dirty="0">
                <a:latin typeface="Palatino Linotype" pitchFamily="18" charset="0"/>
                <a:cs typeface="Nirmala UI" pitchFamily="34" charset="0"/>
              </a:rPr>
              <a:t>Значение в столбце 3 пункта 2.1 равно сумме пунктов 2.1.1, 2.1.2, 2.1.3</a:t>
            </a:r>
          </a:p>
          <a:p>
            <a:r>
              <a:rPr lang="ru-RU" sz="1000" dirty="0">
                <a:latin typeface="Palatino Linotype" pitchFamily="18" charset="0"/>
                <a:cs typeface="Nirmala UI" pitchFamily="34" charset="0"/>
              </a:rPr>
              <a:t>Значение  в столбце 3 пункта 2.1.1 равно сумме пунктов 2.1.1.1, 2.1.1.2, 2.1.1.3, 2.5 </a:t>
            </a:r>
          </a:p>
          <a:p>
            <a:r>
              <a:rPr lang="ru-RU" sz="1000" dirty="0">
                <a:latin typeface="Palatino Linotype" pitchFamily="18" charset="0"/>
                <a:cs typeface="Nirmala UI" pitchFamily="34" charset="0"/>
              </a:rPr>
              <a:t>Значение  в столбце 3 пункта 2.2 равно сумме пунктов 2.2.1, 2.2.2, 2.2.3</a:t>
            </a:r>
          </a:p>
          <a:p>
            <a:r>
              <a:rPr lang="ru-RU" sz="1000" dirty="0">
                <a:latin typeface="Palatino Linotype" pitchFamily="18" charset="0"/>
                <a:cs typeface="Nirmala UI" pitchFamily="34" charset="0"/>
              </a:rPr>
              <a:t>Значение  в столбце 3 пункта 2.2.1 равно сумме пунктов 2.2.1.1, 2.2.1.2, 2.2.1.3, 2.6 </a:t>
            </a:r>
          </a:p>
          <a:p>
            <a:endParaRPr lang="ru-RU" sz="1000" dirty="0">
              <a:latin typeface="Palatino Linotype" pitchFamily="18" charset="0"/>
              <a:cs typeface="Nirmala U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403672" y="4752578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671" y="-1629"/>
            <a:ext cx="23650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Заполнение </a:t>
            </a:r>
            <a:r>
              <a:rPr lang="ru-RU" b="1" dirty="0">
                <a:solidFill>
                  <a:srgbClr val="FF0000"/>
                </a:solidFill>
              </a:rPr>
              <a:t>отчета: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63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58" y="3435697"/>
            <a:ext cx="6570123" cy="1584176"/>
          </a:xfrm>
        </p:spPr>
      </p:pic>
      <p:cxnSp>
        <p:nvCxnSpPr>
          <p:cNvPr id="6" name="Прямая со стрелкой 5"/>
          <p:cNvCxnSpPr/>
          <p:nvPr/>
        </p:nvCxnSpPr>
        <p:spPr>
          <a:xfrm flipH="1">
            <a:off x="5013587" y="3723729"/>
            <a:ext cx="576064" cy="576064"/>
          </a:xfrm>
          <a:prstGeom prst="straightConnector1">
            <a:avLst/>
          </a:prstGeom>
          <a:ln w="38100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1059" y="5235897"/>
            <a:ext cx="655602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/>
              <a:t>*После </a:t>
            </a:r>
            <a:r>
              <a:rPr lang="ru-RU" sz="1200" dirty="0"/>
              <a:t>проверки отчета Министерство направляем Вам его на доработку или согласовывает. Согласованный отчет подписывается усиленной </a:t>
            </a:r>
            <a:r>
              <a:rPr lang="ru-RU" sz="1200" dirty="0" smtClean="0"/>
              <a:t>квалифицированной </a:t>
            </a:r>
            <a:r>
              <a:rPr lang="ru-RU" sz="1200" dirty="0"/>
              <a:t>электронной подписью соответствующего уполномоченного лица  </a:t>
            </a:r>
            <a:r>
              <a:rPr lang="ru-RU" sz="1200" dirty="0" smtClean="0"/>
              <a:t>органа </a:t>
            </a:r>
            <a:r>
              <a:rPr lang="ru-RU" sz="1200" dirty="0"/>
              <a:t>местного самоуправления.</a:t>
            </a:r>
          </a:p>
          <a:p>
            <a:endParaRPr lang="ru-RU" sz="1500" dirty="0"/>
          </a:p>
        </p:txBody>
      </p:sp>
      <p:sp>
        <p:nvSpPr>
          <p:cNvPr id="11" name="TextBox 10"/>
          <p:cNvSpPr txBox="1"/>
          <p:nvPr/>
        </p:nvSpPr>
        <p:spPr>
          <a:xfrm>
            <a:off x="6589216" y="465971"/>
            <a:ext cx="244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После заполнения ячеек формы необходимо нажать на кнопку </a:t>
            </a:r>
            <a:r>
              <a:rPr lang="ru-RU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«Сохранить»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даже если не все необходимые сведения введены.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10" y="12448"/>
            <a:ext cx="2363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Сохранение </a:t>
            </a:r>
            <a:r>
              <a:rPr lang="ru-RU" b="1" dirty="0">
                <a:solidFill>
                  <a:srgbClr val="FF0000"/>
                </a:solidFill>
              </a:rPr>
              <a:t>отчета:</a:t>
            </a:r>
          </a:p>
          <a:p>
            <a:endParaRPr lang="ru-RU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12" y="576114"/>
            <a:ext cx="6236635" cy="1274852"/>
          </a:xfrm>
          <a:prstGeom prst="rect">
            <a:avLst/>
          </a:prstGeom>
        </p:spPr>
      </p:pic>
      <p:cxnSp>
        <p:nvCxnSpPr>
          <p:cNvPr id="9" name="Прямая со стрелкой 8"/>
          <p:cNvCxnSpPr/>
          <p:nvPr/>
        </p:nvCxnSpPr>
        <p:spPr>
          <a:xfrm flipH="1">
            <a:off x="5725120" y="407707"/>
            <a:ext cx="602423" cy="561573"/>
          </a:xfrm>
          <a:prstGeom prst="straightConnector1">
            <a:avLst/>
          </a:prstGeom>
          <a:ln w="38100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731" y="2859633"/>
            <a:ext cx="35154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Отправка отчета на проверку: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877248" y="3550820"/>
            <a:ext cx="266100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После создания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отчета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каждом разделе, его необходимо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направлять на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проверку в Министерство имущественных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земельных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отношений Камчатского края, устанавливая Статус </a:t>
            </a:r>
            <a:r>
              <a:rPr lang="ru-RU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«На проверку»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8911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731" y="1680210"/>
            <a:ext cx="4634149" cy="1632208"/>
          </a:xfrm>
        </p:spPr>
        <p:txBody>
          <a:bodyPr>
            <a:normAutofit/>
          </a:bodyPr>
          <a:lstStyle/>
          <a:p>
            <a:r>
              <a:rPr lang="ru-RU" sz="1500" dirty="0" smtClean="0"/>
              <a:t>Рекомендованный срок для проведения конкурсов и аукционов на право заключения договора - </a:t>
            </a:r>
            <a:r>
              <a:rPr lang="ru-RU" sz="1500" u="sng" dirty="0" smtClean="0"/>
              <a:t>6 месяцев </a:t>
            </a:r>
            <a:r>
              <a:rPr lang="ru-RU" sz="1500" dirty="0" smtClean="0"/>
              <a:t>с даты включения муниципального имущества в Перечень</a:t>
            </a:r>
            <a:endParaRPr lang="ru-RU" sz="15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557282" y="376297"/>
            <a:ext cx="3539385" cy="10242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r"/>
            <a:r>
              <a:rPr lang="ru-RU" sz="33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</a:t>
            </a:r>
            <a:r>
              <a:rPr lang="ru-RU" sz="33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7. </a:t>
            </a:r>
            <a:endParaRPr lang="ru-RU" sz="33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/>
            <a:r>
              <a:rPr lang="ru-RU" sz="27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Заключение договора</a:t>
            </a:r>
            <a:endParaRPr lang="ru-RU" sz="27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2552" y="3384426"/>
            <a:ext cx="8712968" cy="1477328"/>
          </a:xfrm>
          <a:prstGeom prst="rect">
            <a:avLst/>
          </a:prstGeom>
          <a:ln w="57150">
            <a:solidFill>
              <a:srgbClr val="FF3300"/>
            </a:solidFill>
            <a:prstDash val="sysDot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softEdge rad="127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1500" b="1" u="sng" dirty="0" smtClean="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Рекомендованные условия для включения в договор аренды или иной договор по передаче права владения и (или) пользования в отношении имущества, включенного в Перечень:</a:t>
            </a:r>
          </a:p>
          <a:p>
            <a:r>
              <a:rPr lang="ru-RU" sz="1500" dirty="0" smtClean="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1.Срок аренды от 5 лет, за исключением случая поступления до заключения договора заявление лица об уменьшении срока аренды</a:t>
            </a:r>
          </a:p>
          <a:p>
            <a:r>
              <a:rPr lang="ru-RU" sz="1500" dirty="0" smtClean="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2.Имущество должно используется только по целевому назначению</a:t>
            </a:r>
          </a:p>
          <a:p>
            <a:r>
              <a:rPr lang="ru-RU" sz="1500" dirty="0" smtClean="0">
                <a:ln>
                  <a:solidFill>
                    <a:schemeClr val="bg1">
                      <a:lumMod val="50000"/>
                    </a:schemeClr>
                  </a:solidFill>
                </a:ln>
              </a:rPr>
              <a:t>3.Действие предоставленных льгот прекращается в случае нарушений условий договора.</a:t>
            </a:r>
            <a:endParaRPr lang="ru-RU" sz="1500" dirty="0">
              <a:ln>
                <a:solidFill>
                  <a:schemeClr val="bg1">
                    <a:lumMod val="50000"/>
                  </a:schemeClr>
                </a:solidFill>
              </a:ln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144" y="1611229"/>
            <a:ext cx="2268252" cy="170118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00584" y="5544666"/>
            <a:ext cx="78530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Приказом ФАС России от 10.02.2010 № 67 установлен порядок</a:t>
            </a:r>
          </a:p>
          <a:p>
            <a:r>
              <a:rPr lang="ru-RU" dirty="0"/>
              <a:t>п</a:t>
            </a:r>
            <a:r>
              <a:rPr lang="ru-RU" dirty="0" smtClean="0"/>
              <a:t>роведения конкурсов и аукционов на право заключения договоров.</a:t>
            </a:r>
            <a:endParaRPr lang="ru-RU" dirty="0"/>
          </a:p>
        </p:txBody>
      </p:sp>
      <p:sp>
        <p:nvSpPr>
          <p:cNvPr id="8" name="5-конечная звезда 7"/>
          <p:cNvSpPr/>
          <p:nvPr/>
        </p:nvSpPr>
        <p:spPr>
          <a:xfrm>
            <a:off x="1674670" y="1323197"/>
            <a:ext cx="252028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5-конечная звезда 8"/>
          <p:cNvSpPr/>
          <p:nvPr/>
        </p:nvSpPr>
        <p:spPr>
          <a:xfrm>
            <a:off x="1979969" y="1323197"/>
            <a:ext cx="252028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2284270" y="1323197"/>
            <a:ext cx="252028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2586960" y="1323197"/>
            <a:ext cx="252028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5-конечная звезда 11"/>
          <p:cNvSpPr/>
          <p:nvPr/>
        </p:nvSpPr>
        <p:spPr>
          <a:xfrm>
            <a:off x="3208132" y="1323197"/>
            <a:ext cx="252028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5-конечная звезда 12"/>
          <p:cNvSpPr/>
          <p:nvPr/>
        </p:nvSpPr>
        <p:spPr>
          <a:xfrm>
            <a:off x="2898806" y="1323197"/>
            <a:ext cx="252028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5-конечная звезда 13"/>
          <p:cNvSpPr/>
          <p:nvPr/>
        </p:nvSpPr>
        <p:spPr>
          <a:xfrm>
            <a:off x="3546878" y="1323197"/>
            <a:ext cx="252028" cy="2880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059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496" y="1656234"/>
            <a:ext cx="9145016" cy="5064606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endParaRPr lang="ru-RU" sz="14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1400" dirty="0" smtClean="0"/>
              <a:t>Размер платы за использование имущества, а также стартовый размер арендной платы, при проведении конкурсов или аукционов на право заключения договора аренды определяется независимым оценщиком в порядке, установленном Федеральным законом № 135-ФЗ от 29.07.1998 «Об оценочной деятельности в Российской Федерации»</a:t>
            </a:r>
            <a:endParaRPr lang="ru-RU" sz="1400" dirty="0"/>
          </a:p>
          <a:p>
            <a:pPr algn="just">
              <a:buFont typeface="Wingdings" pitchFamily="2" charset="2"/>
              <a:buChar char="Ø"/>
            </a:pPr>
            <a:endParaRPr lang="ru-RU" sz="1400" dirty="0" smtClean="0"/>
          </a:p>
          <a:p>
            <a:pPr algn="just">
              <a:buFont typeface="Wingdings" pitchFamily="2" charset="2"/>
              <a:buChar char="Ø"/>
            </a:pPr>
            <a:r>
              <a:rPr lang="ru-RU" sz="1400" dirty="0" smtClean="0"/>
              <a:t>муниципальное </a:t>
            </a:r>
            <a:r>
              <a:rPr lang="ru-RU" sz="1400" dirty="0"/>
              <a:t>имущество, может предоставляться субъектам МСП, занимающимся </a:t>
            </a:r>
            <a:r>
              <a:rPr lang="ru-RU" sz="1400" b="1" u="sng" dirty="0"/>
              <a:t>социально значимыми видами деятельности</a:t>
            </a:r>
            <a:r>
              <a:rPr lang="ru-RU" sz="1400" dirty="0"/>
              <a:t> и иными установленными государственными и муниципальными программами РФ. Муниципальными правовыми актами определяются приоритетные виды деятельности, к которым могут применяться льготы по уплате арендной платы</a:t>
            </a:r>
            <a:r>
              <a:rPr lang="ru-RU" sz="1400" dirty="0" smtClean="0"/>
              <a:t>.</a:t>
            </a:r>
          </a:p>
          <a:p>
            <a:pPr marL="124987" indent="0" algn="just">
              <a:buNone/>
            </a:pPr>
            <a:endParaRPr lang="ru-RU" sz="1600" dirty="0" smtClean="0">
              <a:solidFill>
                <a:srgbClr val="FF0000"/>
              </a:solidFill>
            </a:endParaRPr>
          </a:p>
          <a:p>
            <a:pPr marL="124987" indent="0" algn="just">
              <a:buNone/>
            </a:pPr>
            <a:endParaRPr lang="ru-RU" sz="1600" dirty="0">
              <a:solidFill>
                <a:srgbClr val="FF0000"/>
              </a:solidFill>
            </a:endParaRPr>
          </a:p>
          <a:p>
            <a:pPr marL="124987" indent="0" algn="just">
              <a:buNone/>
            </a:pPr>
            <a:r>
              <a:rPr lang="ru-RU" sz="1600" dirty="0" smtClean="0">
                <a:solidFill>
                  <a:srgbClr val="FF0000"/>
                </a:solidFill>
              </a:rPr>
              <a:t>Варианты </a:t>
            </a:r>
            <a:r>
              <a:rPr lang="ru-RU" sz="1600" dirty="0" smtClean="0">
                <a:solidFill>
                  <a:srgbClr val="FF0000"/>
                </a:solidFill>
              </a:rPr>
              <a:t>размера арендной платы, для занимающихся </a:t>
            </a:r>
            <a:r>
              <a:rPr lang="ru-RU" sz="1600" b="1" u="sng" dirty="0" smtClean="0">
                <a:solidFill>
                  <a:srgbClr val="FF0000"/>
                </a:solidFill>
              </a:rPr>
              <a:t>социально значимыми видами деятельности</a:t>
            </a:r>
            <a:r>
              <a:rPr lang="ru-RU" sz="1600" dirty="0" smtClean="0">
                <a:solidFill>
                  <a:srgbClr val="FF0000"/>
                </a:solidFill>
              </a:rPr>
              <a:t>:</a:t>
            </a:r>
            <a:endParaRPr lang="ru-RU" sz="1600" dirty="0">
              <a:solidFill>
                <a:srgbClr val="FF0000"/>
              </a:solidFill>
            </a:endParaRPr>
          </a:p>
          <a:p>
            <a:r>
              <a:rPr lang="ru-RU" sz="1400" dirty="0" smtClean="0"/>
              <a:t>В течение 1-го года аренды - не более 40 % от ставки арендной платы</a:t>
            </a:r>
          </a:p>
          <a:p>
            <a:r>
              <a:rPr lang="ru-RU" sz="1400" dirty="0"/>
              <a:t>В течение </a:t>
            </a:r>
            <a:r>
              <a:rPr lang="ru-RU" sz="1400" dirty="0" smtClean="0"/>
              <a:t>2-го </a:t>
            </a:r>
            <a:r>
              <a:rPr lang="ru-RU" sz="1400" dirty="0"/>
              <a:t>года аренды - не более </a:t>
            </a:r>
            <a:r>
              <a:rPr lang="ru-RU" sz="1400" dirty="0" smtClean="0"/>
              <a:t>60 </a:t>
            </a:r>
            <a:r>
              <a:rPr lang="ru-RU" sz="1400" dirty="0"/>
              <a:t>% от ставки арендной платы</a:t>
            </a:r>
          </a:p>
          <a:p>
            <a:r>
              <a:rPr lang="ru-RU" sz="1400" dirty="0"/>
              <a:t>В течение </a:t>
            </a:r>
            <a:r>
              <a:rPr lang="ru-RU" sz="1400" dirty="0" smtClean="0"/>
              <a:t>3-го </a:t>
            </a:r>
            <a:r>
              <a:rPr lang="ru-RU" sz="1400" dirty="0"/>
              <a:t>года аренды - не более 8</a:t>
            </a:r>
            <a:r>
              <a:rPr lang="ru-RU" sz="1400" dirty="0" smtClean="0"/>
              <a:t>0 </a:t>
            </a:r>
            <a:r>
              <a:rPr lang="ru-RU" sz="1400" dirty="0"/>
              <a:t>% от ставки арендной платы</a:t>
            </a:r>
          </a:p>
          <a:p>
            <a:r>
              <a:rPr lang="ru-RU" sz="1400" dirty="0"/>
              <a:t>В течение </a:t>
            </a:r>
            <a:r>
              <a:rPr lang="ru-RU" sz="1400" dirty="0" smtClean="0"/>
              <a:t>последующих лет аренды </a:t>
            </a:r>
            <a:r>
              <a:rPr lang="ru-RU" sz="1400" dirty="0"/>
              <a:t>- </a:t>
            </a:r>
            <a:r>
              <a:rPr lang="ru-RU" sz="1400" dirty="0" smtClean="0"/>
              <a:t>100 </a:t>
            </a:r>
            <a:r>
              <a:rPr lang="ru-RU" sz="1400" dirty="0"/>
              <a:t>% от ставки арендной платы</a:t>
            </a:r>
          </a:p>
          <a:p>
            <a:endParaRPr lang="ru-RU" sz="1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29824" y="376297"/>
            <a:ext cx="8066843" cy="10242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r"/>
            <a:r>
              <a:rPr lang="ru-RU" sz="33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</a:t>
            </a:r>
            <a:r>
              <a:rPr lang="ru-RU" sz="33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8. </a:t>
            </a:r>
            <a:endParaRPr lang="ru-RU" sz="33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/>
            <a:r>
              <a:rPr lang="ru-RU" sz="27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Размер платы за использование имущества. Льготы</a:t>
            </a:r>
            <a:endParaRPr lang="ru-RU" sz="27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8664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906" y="216074"/>
            <a:ext cx="8581761" cy="1296144"/>
          </a:xfrm>
        </p:spPr>
        <p:txBody>
          <a:bodyPr>
            <a:normAutofit fontScale="92500" lnSpcReduction="10000"/>
          </a:bodyPr>
          <a:lstStyle/>
          <a:p>
            <a:pPr marL="124987" indent="0" algn="ctr">
              <a:buNone/>
            </a:pPr>
            <a:endParaRPr lang="ru-RU" dirty="0" smtClean="0"/>
          </a:p>
          <a:p>
            <a:pPr marL="124987" indent="0" algn="ctr">
              <a:buNone/>
            </a:pPr>
            <a:r>
              <a:rPr lang="ru-RU" sz="3000" b="1" dirty="0" smtClean="0">
                <a:solidFill>
                  <a:srgbClr val="00B050"/>
                </a:solidFill>
                <a:latin typeface="Constantia" pitchFamily="18" charset="0"/>
              </a:rPr>
              <a:t>Министерство имущественных и земельный отношений Камчатского края</a:t>
            </a:r>
          </a:p>
          <a:p>
            <a:pPr marL="124987" indent="0" algn="ctr">
              <a:buNone/>
            </a:pPr>
            <a:endParaRPr lang="ru-RU" b="1" dirty="0">
              <a:solidFill>
                <a:srgbClr val="00B050"/>
              </a:solidFill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6568" y="2808362"/>
            <a:ext cx="8370112" cy="3046988"/>
          </a:xfrm>
          <a:prstGeom prst="rect">
            <a:avLst/>
          </a:prstGeom>
          <a:solidFill>
            <a:srgbClr val="E2F4E2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Адрес: Камчатский край, г. Петропавловск-Камчатский, ул. Пограничная 19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Ответственный сотрудник по имущественной</a:t>
            </a:r>
          </a:p>
          <a:p>
            <a:pPr algn="ctr"/>
            <a:r>
              <a:rPr lang="ru-RU" dirty="0" smtClean="0"/>
              <a:t>поддержке:</a:t>
            </a:r>
          </a:p>
          <a:p>
            <a:pPr algn="ctr"/>
            <a:endParaRPr lang="ru-RU" dirty="0" smtClean="0"/>
          </a:p>
          <a:p>
            <a:pPr algn="ctr"/>
            <a:r>
              <a:rPr lang="ru-RU" sz="1200" dirty="0" smtClean="0">
                <a:latin typeface="Bookman Old Style" pitchFamily="18" charset="0"/>
              </a:rPr>
              <a:t>Консультант отдела распоряжения и учета госсобственности</a:t>
            </a:r>
            <a:endParaRPr lang="en-US" sz="1200" dirty="0" smtClean="0">
              <a:latin typeface="Bookman Old Style" pitchFamily="18" charset="0"/>
            </a:endParaRPr>
          </a:p>
          <a:p>
            <a:pPr algn="ctr"/>
            <a:endParaRPr lang="ru-RU" sz="1200" dirty="0" smtClean="0">
              <a:latin typeface="Bookman Old Style" pitchFamily="18" charset="0"/>
            </a:endParaRPr>
          </a:p>
          <a:p>
            <a:pPr algn="ctr"/>
            <a:r>
              <a:rPr lang="ru-RU" sz="1600" dirty="0" smtClean="0">
                <a:latin typeface="Bookman Old Style" pitchFamily="18" charset="0"/>
              </a:rPr>
              <a:t>Слугина Юлия Александровна</a:t>
            </a:r>
          </a:p>
          <a:p>
            <a:pPr algn="ctr"/>
            <a:r>
              <a:rPr lang="ru-RU" sz="1600" dirty="0" smtClean="0">
                <a:latin typeface="Bookman Old Style" pitchFamily="18" charset="0"/>
              </a:rPr>
              <a:t>Тел: +8(4152) 42-82-24</a:t>
            </a:r>
          </a:p>
          <a:p>
            <a:pPr algn="ctr"/>
            <a:r>
              <a:rPr lang="en-US" sz="1600" dirty="0" smtClean="0">
                <a:latin typeface="Bookman Old Style" pitchFamily="18" charset="0"/>
              </a:rPr>
              <a:t>SluginaYA@kamgov.ru</a:t>
            </a:r>
            <a:endParaRPr lang="ru-RU" sz="1600" dirty="0" smtClean="0">
              <a:latin typeface="Bookman Old Style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584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513" y="1368202"/>
            <a:ext cx="8774708" cy="5307060"/>
          </a:xfrm>
        </p:spPr>
        <p:txBody>
          <a:bodyPr>
            <a:normAutofit/>
          </a:bodyPr>
          <a:lstStyle/>
          <a:p>
            <a:pPr algn="just"/>
            <a:r>
              <a:rPr lang="ru-RU" sz="1400" dirty="0"/>
              <a:t>Частью 4 статьи 18 Федерального закона от 24.07.2007 № 209-ФЗ «О развитии малого и среднего предпринимательства в Российской Федерации» (далее - Федерального закона от 24.07.2007                       № 209-ФЗ) установлено, что органы местного самоуправления утверждают </a:t>
            </a:r>
            <a:r>
              <a:rPr lang="ru-RU" sz="1400" u="sng" dirty="0"/>
              <a:t>перечни</a:t>
            </a:r>
            <a:r>
              <a:rPr lang="ru-RU" sz="1400" dirty="0"/>
              <a:t> муниципального имущества, свободного от прав третьих лиц (за исключением имущественных прав субъектов малого и среднего предпринимательства) с ежегодным – </a:t>
            </a:r>
            <a:r>
              <a:rPr lang="ru-RU" sz="1400" b="1" dirty="0"/>
              <a:t>до 1 ноября</a:t>
            </a:r>
            <a:r>
              <a:rPr lang="ru-RU" sz="1400" dirty="0"/>
              <a:t> текущего года дополнением таких перечней муниципальным имуществом для предоставления его во владение и (или) в пользование на долгосрочной основе (в том числе по льготным ставкам арендной платы) субъектам малого и среднего предпринимательства (далее – субъектам МСП) и организациям, образующим инфраструктуру поддержки субъектов МСП (далее – Перечень).</a:t>
            </a:r>
          </a:p>
          <a:p>
            <a:endParaRPr lang="ru-RU" sz="13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46438" y="198072"/>
            <a:ext cx="6626063" cy="100890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ctr"/>
            <a:r>
              <a:rPr lang="ru-RU" sz="5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1. Введение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134" y="4390259"/>
            <a:ext cx="3199818" cy="19888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53140" y="3672457"/>
            <a:ext cx="3972379" cy="23631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9990" tIns="49995" rIns="99990" bIns="49995" rtlCol="0">
            <a:spAutoFit/>
          </a:bodyPr>
          <a:lstStyle/>
          <a:p>
            <a:r>
              <a:rPr lang="ru-RU" sz="1200" dirty="0"/>
              <a:t>*К </a:t>
            </a:r>
            <a:r>
              <a:rPr lang="ru-RU" sz="1200" b="1" dirty="0"/>
              <a:t>субъектам МСП </a:t>
            </a:r>
            <a:r>
              <a:rPr lang="ru-RU" sz="1200" dirty="0"/>
              <a:t>относятся потребительские кооперативы, коммерческие организации (за исключением ГУП и МУП), индивидуальные предприниматели и фермерские хозяйства.</a:t>
            </a:r>
          </a:p>
          <a:p>
            <a:r>
              <a:rPr lang="ru-RU" sz="1200" dirty="0"/>
              <a:t>*</a:t>
            </a:r>
            <a:r>
              <a:rPr lang="ru-RU" sz="1200" b="1" dirty="0"/>
              <a:t>Инфраструктура поддержки субъектов МСП </a:t>
            </a:r>
            <a:r>
              <a:rPr lang="ru-RU" sz="1200" dirty="0"/>
              <a:t>включает в себя центры и агентства по развитию предпринимательства, государственные и муниципальные фонды поддержки предпринимательства, фонды содействия кредитованию, акционерные инвестиционные фонды, привлекающие инвестиции для субъектов МСП.</a:t>
            </a:r>
          </a:p>
          <a:p>
            <a:endParaRPr lang="ru-RU" sz="1500" dirty="0"/>
          </a:p>
        </p:txBody>
      </p:sp>
      <p:sp>
        <p:nvSpPr>
          <p:cNvPr id="9" name="TextBox 8"/>
          <p:cNvSpPr txBox="1"/>
          <p:nvPr/>
        </p:nvSpPr>
        <p:spPr>
          <a:xfrm>
            <a:off x="468536" y="3672458"/>
            <a:ext cx="4884605" cy="654964"/>
          </a:xfrm>
          <a:prstGeom prst="rect">
            <a:avLst/>
          </a:prstGeom>
          <a:noFill/>
        </p:spPr>
        <p:txBody>
          <a:bodyPr wrap="square" lIns="99990" tIns="49995" rIns="99990" bIns="49995" rtlCol="0">
            <a:spAutoFit/>
          </a:bodyPr>
          <a:lstStyle/>
          <a:p>
            <a:r>
              <a:rPr lang="ru-RU" sz="900" dirty="0"/>
              <a:t>*На портале Федеральной налоговой службы в открытом доступе представлен единый реестр субъектов малого и среднего предпринимательства. </a:t>
            </a:r>
            <a:r>
              <a:rPr lang="ru-RU" sz="900" dirty="0" smtClean="0"/>
              <a:t> </a:t>
            </a:r>
            <a:r>
              <a:rPr lang="ru-RU" sz="900" dirty="0"/>
              <a:t>Сведения о субъектах МСП вносятся в реестр автоматически, на основании данных из ЕГРЮЛ, ЕГРИП и налоговой отчётности.</a:t>
            </a:r>
          </a:p>
          <a:p>
            <a:r>
              <a:rPr lang="ru-RU" sz="900" dirty="0"/>
              <a:t>Ссылка:</a:t>
            </a:r>
            <a:r>
              <a:rPr lang="en-US" sz="900" u="sng" dirty="0"/>
              <a:t>https://rmsp.nalog.ru/search.html</a:t>
            </a:r>
          </a:p>
        </p:txBody>
      </p:sp>
    </p:spTree>
    <p:extLst>
      <p:ext uri="{BB962C8B-B14F-4D97-AF65-F5344CB8AC3E}">
        <p14:creationId xmlns:p14="http://schemas.microsoft.com/office/powerpoint/2010/main" val="3350405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19" y="2304306"/>
            <a:ext cx="9289032" cy="5483001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100" b="1" dirty="0"/>
              <a:t>Статья 18 Федерального закона от 24.07.2007 № 209-ФЗ </a:t>
            </a:r>
            <a:r>
              <a:rPr lang="ru-RU" sz="2100" dirty="0"/>
              <a:t>«О развитии малого и среднего предпринимательства в Российской Федерации» (далее-Федеральный закон от 24.07.2007 № 209-ФЗ</a:t>
            </a:r>
            <a:r>
              <a:rPr lang="ru-RU" sz="2100" dirty="0" smtClean="0"/>
              <a:t>)</a:t>
            </a:r>
            <a:endParaRPr lang="ru-RU" sz="2100" dirty="0"/>
          </a:p>
          <a:p>
            <a:pPr algn="just">
              <a:buFont typeface="Wingdings" pitchFamily="2" charset="2"/>
              <a:buChar char="Ø"/>
            </a:pPr>
            <a:r>
              <a:rPr lang="ru-RU" sz="2100" b="1" dirty="0"/>
              <a:t>Постановление Правительства Российской Федерации от 21.08.2010 № 645 </a:t>
            </a:r>
            <a:r>
              <a:rPr lang="ru-RU" sz="2100" dirty="0"/>
              <a:t>«Об имущественной поддержке субъектов малого и среднего предпринимательства при предоставлении федерального имущества»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/>
              <a:t>Приказ Министерства экономического развития Российской Федерации от 20.04.2016 № 264</a:t>
            </a:r>
            <a:r>
              <a:rPr lang="ru-RU" sz="2100" dirty="0"/>
              <a:t> «Об утверждении Порядка представления сведений об утвержденных перечнях государственного имущества и муниципального имущества, указанных в части 4 статьи 18 Федерального закона "О развитии малого и среднего предпринимательства в Российской Федерации", а также об изменениях, внесенных в такие перечни, в акционерное общество "Федеральная корпорация по развитию малого и среднего предпринимательства", формы представления и состава таких сведений» (далее-Приказ от 20.07.2016 №264)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/>
              <a:t>Часть 2.1 статьи 9 Федерального закона от 22.07.2008 № 159-ФЗ </a:t>
            </a:r>
            <a:r>
              <a:rPr lang="ru-RU" sz="2100" dirty="0"/>
              <a:t>"Об особенностях отчуждения недвижимого имущества, находящегося в государственной собственности субъектов Российской Федерации или в муниципальной собственности и арендуемого субъектами малого и среднего предпринимательства, и о внесении изменений в отдельные законодательные акты Российской Федерации« (далее-Федеральный закон от </a:t>
            </a:r>
            <a:r>
              <a:rPr lang="ru-RU" sz="2100" dirty="0" smtClean="0"/>
              <a:t>22.07.2008 № </a:t>
            </a:r>
            <a:r>
              <a:rPr lang="ru-RU" sz="2100" dirty="0"/>
              <a:t>159-ФЗ)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dirty="0"/>
              <a:t>Стратегия развития малого и среднего предпринимательства в Российской Федерации на период до 2030 года</a:t>
            </a:r>
            <a:r>
              <a:rPr lang="ru-RU" sz="2100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/>
              <a:t>Статья 17.1 Федерального закона от 26.07.2006 №135-ФЗ </a:t>
            </a:r>
            <a:r>
              <a:rPr lang="ru-RU" sz="2100" dirty="0" smtClean="0"/>
              <a:t>«О </a:t>
            </a:r>
            <a:r>
              <a:rPr lang="ru-RU" sz="2100" dirty="0"/>
              <a:t>защите </a:t>
            </a:r>
            <a:r>
              <a:rPr lang="ru-RU" sz="2100" dirty="0" smtClean="0"/>
              <a:t>конкуренции»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100" b="1" dirty="0" smtClean="0"/>
              <a:t>Приказ Федеральной антимонопольной службы от 10 февраля 2010 г. № 67 </a:t>
            </a:r>
            <a:r>
              <a:rPr lang="ru-RU" sz="2100" dirty="0"/>
              <a:t>"О порядке проведения конкурсов или аукционов на право заключения договоров аренды, договоров безвозмездного пользования, договоров доверительного управления имуществом, иных договоров, предусматривающих переход прав в отношении государственного или муниципального имущества, и перечне видов имущества, в отношении которого заключение указанных договоров может осуществляться путем проведения торгов в форме </a:t>
            </a:r>
            <a:r>
              <a:rPr lang="ru-RU" sz="2100" dirty="0" smtClean="0"/>
              <a:t>конкурса« (</a:t>
            </a:r>
            <a:r>
              <a:rPr lang="ru-RU" sz="2100" dirty="0"/>
              <a:t>вместе с "Правилами проведения конкурсов или аукционов на право заключения договоров аренды, договоров безвозмездного пользования, договоров доверительного управления имуществом, иных договоров, предусматривающих переход прав в отношении государственного или муниципального имущества")</a:t>
            </a:r>
          </a:p>
          <a:p>
            <a:pPr algn="just">
              <a:buFont typeface="Wingdings" pitchFamily="2" charset="2"/>
              <a:buChar char="Ø"/>
            </a:pPr>
            <a:endParaRPr lang="ru-RU" sz="2100" dirty="0"/>
          </a:p>
          <a:p>
            <a:pPr marL="124987" indent="0" algn="just">
              <a:buNone/>
            </a:pP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96175" y="258760"/>
            <a:ext cx="6912295" cy="143979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r"/>
            <a:r>
              <a:rPr lang="ru-RU" sz="33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2. </a:t>
            </a:r>
          </a:p>
          <a:p>
            <a:pPr algn="r"/>
            <a:r>
              <a:rPr lang="ru-RU" sz="27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Нормативная правовая база в сфере</a:t>
            </a:r>
          </a:p>
          <a:p>
            <a:pPr algn="r"/>
            <a:r>
              <a:rPr lang="ru-RU" sz="27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имущественной поддержки субъектов </a:t>
            </a: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МСП</a:t>
            </a:r>
            <a:endParaRPr lang="ru-RU" sz="27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7568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906" y="1680210"/>
            <a:ext cx="3985379" cy="2525107"/>
          </a:xfrm>
          <a:solidFill>
            <a:srgbClr val="E2F4E2"/>
          </a:solidFill>
          <a:ln>
            <a:solidFill>
              <a:srgbClr val="00B0F0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124987" indent="0">
              <a:buNone/>
            </a:pPr>
            <a:r>
              <a:rPr lang="ru-RU" sz="2200" b="1" dirty="0">
                <a:latin typeface="Book Antiqua" pitchFamily="18" charset="0"/>
              </a:rPr>
              <a:t>Виды имущества, которые могут быть включены в Перечень: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Земельные участки (и их части)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Здания, строения, сооружения, нежилые помещения (и их части)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Оборудование, машины, механизмы, установки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Транспортные средства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Инвентарь, инструменты и иное имущество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33474" y="376298"/>
            <a:ext cx="3863192" cy="10242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r"/>
            <a:r>
              <a:rPr lang="ru-RU" sz="33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3. </a:t>
            </a:r>
          </a:p>
          <a:p>
            <a:pPr algn="r"/>
            <a:r>
              <a:rPr lang="ru-RU" sz="27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Формирование перечня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392346" y="1697647"/>
            <a:ext cx="3730440" cy="2495077"/>
          </a:xfrm>
          <a:prstGeom prst="rect">
            <a:avLst/>
          </a:prstGeom>
          <a:solidFill>
            <a:srgbClr val="E2F4E2"/>
          </a:solidFill>
          <a:ln w="25400" cap="flat" cmpd="sng" algn="ctr">
            <a:solidFill>
              <a:srgbClr val="00B0F0"/>
            </a:solidFill>
            <a:prstDash val="solid"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9990" tIns="49995" rIns="99990" bIns="49995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4987" indent="0">
              <a:buNone/>
            </a:pPr>
            <a:r>
              <a:rPr lang="ru-RU" b="1" dirty="0">
                <a:latin typeface="Book Antiqua" pitchFamily="18" charset="0"/>
              </a:rPr>
              <a:t>Способы предоставления: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На возмездной основе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На безвозмездной основе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/>
              <a:t>На льготных условиях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5328" y="5868702"/>
            <a:ext cx="7793755" cy="562631"/>
          </a:xfrm>
          <a:prstGeom prst="rect">
            <a:avLst/>
          </a:prstGeom>
          <a:noFill/>
        </p:spPr>
        <p:txBody>
          <a:bodyPr wrap="none" lIns="99990" tIns="49995" rIns="99990" bIns="49995" rtlCol="0">
            <a:spAutoFit/>
          </a:bodyPr>
          <a:lstStyle/>
          <a:p>
            <a:r>
              <a:rPr lang="ru-RU" sz="1600" dirty="0"/>
              <a:t>__________________________________________________________________________</a:t>
            </a:r>
          </a:p>
          <a:p>
            <a:r>
              <a:rPr lang="ru-RU" sz="1400" dirty="0"/>
              <a:t>*Имущество, переданное в пользование субъекту МСП необходимо также включать в Перечень.</a:t>
            </a:r>
          </a:p>
        </p:txBody>
      </p:sp>
    </p:spTree>
    <p:extLst>
      <p:ext uri="{BB962C8B-B14F-4D97-AF65-F5344CB8AC3E}">
        <p14:creationId xmlns:p14="http://schemas.microsoft.com/office/powerpoint/2010/main" val="2978251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555" y="2617540"/>
            <a:ext cx="8597653" cy="2711101"/>
          </a:xfrm>
          <a:solidFill>
            <a:schemeClr val="accent3">
              <a:lumMod val="40000"/>
              <a:lumOff val="60000"/>
            </a:schemeClr>
          </a:solidFill>
          <a:ln w="76200">
            <a:solidFill>
              <a:srgbClr val="FFC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1500" dirty="0"/>
              <a:t>органы местного самоуправления утверждают перечни муниципального имущества, свободного от прав третьих лиц (за исключением имущественных прав субъектов МСП) с ежегодным – </a:t>
            </a:r>
            <a:r>
              <a:rPr lang="ru-RU" sz="1500" b="1" dirty="0"/>
              <a:t>до 1 ноября </a:t>
            </a:r>
            <a:r>
              <a:rPr lang="ru-RU" sz="1500" dirty="0"/>
              <a:t>текущего года дополнением таких перечней муниципальным имуществом,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500" dirty="0"/>
              <a:t>имущество включенное в перечни используется в целях предоставления его во владение и (или) пользование на долгосрочной основе (в том числе по льготным ставкам арендной платы) субъектам МСП,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1500" dirty="0"/>
              <a:t>перечни подлежат обязательному опубликованию в средствах массовой информации, а также размещению в сети «Интернет» на официальных сайтах органов местного самоуправления и (или) на официальных сайтах информационной поддержки субъектов МСП.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533366" y="376297"/>
            <a:ext cx="3563301" cy="10242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r"/>
            <a:r>
              <a:rPr lang="ru-RU" sz="33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4. </a:t>
            </a:r>
          </a:p>
          <a:p>
            <a:pPr algn="r"/>
            <a:r>
              <a:rPr lang="ru-RU" sz="27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Утверждение перечня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9845" y="1559024"/>
            <a:ext cx="8190747" cy="716520"/>
          </a:xfrm>
          <a:prstGeom prst="rect">
            <a:avLst/>
          </a:prstGeom>
          <a:ln>
            <a:solidFill>
              <a:srgbClr val="92D050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9990" tIns="49995" rIns="99990" bIns="49995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Часть 4 статьи 18 Федерального закона 209-ФЗ «О развитии малого и среднего предпринимательства в Российской Федерации»:</a:t>
            </a:r>
            <a:endParaRPr lang="ru-RU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7651" y="6048722"/>
            <a:ext cx="8515134" cy="747297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99990" tIns="49995" rIns="99990" bIns="49995" rtlCol="0">
            <a:spAutoFit/>
          </a:bodyPr>
          <a:lstStyle/>
          <a:p>
            <a:pPr algn="just"/>
            <a:r>
              <a:rPr lang="ru-RU" sz="1400" dirty="0"/>
              <a:t>Имущество, включенное в перечень не подлежит отчуждению в частную собственность, за исключением безвозмездного отчуждения в собственность субъектов МСП в соответствии с часть 2.1 статьи 9 Федерального закона от 22.07.2008 № 159-ФЗ</a:t>
            </a:r>
            <a:endParaRPr lang="ru-RU" sz="1500" dirty="0"/>
          </a:p>
        </p:txBody>
      </p:sp>
      <p:sp>
        <p:nvSpPr>
          <p:cNvPr id="9" name="4-конечная звезда 8"/>
          <p:cNvSpPr/>
          <p:nvPr/>
        </p:nvSpPr>
        <p:spPr>
          <a:xfrm>
            <a:off x="3503473" y="5466935"/>
            <a:ext cx="324386" cy="193899"/>
          </a:xfrm>
          <a:prstGeom prst="star4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9990" tIns="49995" rIns="99990" bIns="49995" rtlCol="0" anchor="ctr"/>
          <a:lstStyle/>
          <a:p>
            <a:pPr algn="ctr"/>
            <a:endParaRPr lang="ru-RU"/>
          </a:p>
        </p:txBody>
      </p:sp>
      <p:sp>
        <p:nvSpPr>
          <p:cNvPr id="10" name="4-конечная звезда 9"/>
          <p:cNvSpPr/>
          <p:nvPr/>
        </p:nvSpPr>
        <p:spPr>
          <a:xfrm>
            <a:off x="4152245" y="5472658"/>
            <a:ext cx="324386" cy="193899"/>
          </a:xfrm>
          <a:prstGeom prst="star4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9990" tIns="49995" rIns="99990" bIns="49995" rtlCol="0" anchor="ctr"/>
          <a:lstStyle/>
          <a:p>
            <a:pPr algn="ctr"/>
            <a:endParaRPr lang="ru-RU"/>
          </a:p>
        </p:txBody>
      </p:sp>
      <p:sp>
        <p:nvSpPr>
          <p:cNvPr id="11" name="4-конечная звезда 10"/>
          <p:cNvSpPr/>
          <p:nvPr/>
        </p:nvSpPr>
        <p:spPr>
          <a:xfrm>
            <a:off x="4793271" y="5472658"/>
            <a:ext cx="324386" cy="193899"/>
          </a:xfrm>
          <a:prstGeom prst="star4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9990" tIns="49995" rIns="99990" bIns="49995" rtlCol="0" anchor="ctr"/>
          <a:lstStyle/>
          <a:p>
            <a:pPr algn="ctr"/>
            <a:endParaRPr lang="ru-RU"/>
          </a:p>
        </p:txBody>
      </p:sp>
      <p:sp>
        <p:nvSpPr>
          <p:cNvPr id="12" name="4-конечная звезда 11"/>
          <p:cNvSpPr/>
          <p:nvPr/>
        </p:nvSpPr>
        <p:spPr>
          <a:xfrm>
            <a:off x="5449790" y="5466935"/>
            <a:ext cx="324386" cy="193899"/>
          </a:xfrm>
          <a:prstGeom prst="star4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9990" tIns="49995" rIns="99990" bIns="49995" rtlCol="0" anchor="ctr"/>
          <a:lstStyle/>
          <a:p>
            <a:pPr algn="ctr"/>
            <a:endParaRPr lang="ru-RU"/>
          </a:p>
        </p:txBody>
      </p:sp>
      <p:sp>
        <p:nvSpPr>
          <p:cNvPr id="13" name="4-конечная звезда 12"/>
          <p:cNvSpPr/>
          <p:nvPr/>
        </p:nvSpPr>
        <p:spPr>
          <a:xfrm>
            <a:off x="6098562" y="5466935"/>
            <a:ext cx="324386" cy="193899"/>
          </a:xfrm>
          <a:prstGeom prst="star4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9990" tIns="49995" rIns="99990" bIns="49995"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500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2512" y="482560"/>
            <a:ext cx="4104456" cy="2797511"/>
          </a:xfrm>
          <a:ln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 marL="124987" indent="0">
              <a:buNone/>
            </a:pPr>
            <a:r>
              <a:rPr lang="ru-RU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поиска имущества с целью включения в перечень:</a:t>
            </a:r>
          </a:p>
          <a:p>
            <a:pPr>
              <a:buFont typeface="Wingdings" pitchFamily="2" charset="2"/>
              <a:buChar char="ü"/>
            </a:pPr>
            <a:r>
              <a:rPr lang="ru-RU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Казна органа местного самоуправления</a:t>
            </a:r>
          </a:p>
          <a:p>
            <a:pPr>
              <a:buFont typeface="Wingdings" pitchFamily="2" charset="2"/>
              <a:buChar char="ü"/>
            </a:pPr>
            <a:r>
              <a:rPr lang="ru-RU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контрольных мероприятий с целью выявления и изъятия из оперативного управления или хозяйственного ведения имущества  излишнее, не используемое либо используемое не по назначению в целях дополнения перечня таким имуществом.</a:t>
            </a:r>
          </a:p>
          <a:p>
            <a:pPr>
              <a:buFont typeface="Wingdings" pitchFamily="2" charset="2"/>
              <a:buChar char="ü"/>
            </a:pPr>
            <a:r>
              <a:rPr lang="ru-RU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Информация о муниципальном имуществе, продажа которого в порядке, установленном законодательством о приватизации, не состоялась.</a:t>
            </a:r>
          </a:p>
          <a:p>
            <a:pPr marL="124987" indent="0"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077048" y="502035"/>
            <a:ext cx="3960440" cy="2797511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lIns="99990" tIns="49995" rIns="99990" bIns="49995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4987" indent="0">
              <a:buNone/>
            </a:pPr>
            <a:r>
              <a:rPr lang="ru-RU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рекомендуется включать в перечень:</a:t>
            </a:r>
          </a:p>
          <a:p>
            <a:pPr>
              <a:buFont typeface="Wingdings" pitchFamily="2" charset="2"/>
              <a:buChar char="ü"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недвижимости, не пригодные к использованию, находящиеся в аварийном состоянии</a:t>
            </a:r>
          </a:p>
          <a:p>
            <a:pPr>
              <a:buFont typeface="Wingdings" pitchFamily="2" charset="2"/>
              <a:buChar char="ü"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Движимое имущество, срок службы которого заведомо менее 5 лет-минимального срока заключения договора с субъектами МСП</a:t>
            </a:r>
          </a:p>
          <a:p>
            <a:pPr>
              <a:buFont typeface="Wingdings" pitchFamily="2" charset="2"/>
              <a:buChar char="ü"/>
            </a:pPr>
            <a:r>
              <a:rPr lang="ru-RU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Движимое имущество, не обладающее индивидуально определенными признаками, позволяющими заключить договор аренды</a:t>
            </a:r>
          </a:p>
          <a:p>
            <a:pPr marL="124987" indent="0">
              <a:buNone/>
            </a:pP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044601" y="3373625"/>
            <a:ext cx="7416824" cy="211703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vert="horz" lIns="99990" tIns="49995" rIns="99990" bIns="49995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4987" indent="0">
              <a:buNone/>
            </a:pPr>
            <a:r>
              <a:rPr lang="ru-RU" sz="17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Основания для исключения имущества из перечня:</a:t>
            </a:r>
          </a:p>
          <a:p>
            <a:pPr>
              <a:buFont typeface="Wingdings" pitchFamily="2" charset="2"/>
              <a:buChar char="ü"/>
            </a:pPr>
            <a:r>
              <a:rPr lang="ru-RU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Выкуп имущества субъектом МСП, арендующим данное имущество</a:t>
            </a:r>
          </a:p>
          <a:p>
            <a:pPr>
              <a:buFont typeface="Wingdings" pitchFamily="2" charset="2"/>
              <a:buChar char="ü"/>
            </a:pPr>
            <a:r>
              <a:rPr lang="ru-RU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Прекращения права муниципальной собственности на имущество (гибель, уничтожение, отчуждение по решению суда и т.д.)</a:t>
            </a:r>
          </a:p>
          <a:p>
            <a:pPr>
              <a:buFont typeface="Wingdings" pitchFamily="2" charset="2"/>
              <a:buChar char="ü"/>
            </a:pPr>
            <a:r>
              <a:rPr lang="ru-RU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Закрепление за органом местного самоуправления, унитарным предприятием, муниципальным учреждением с целью решения вопросов местного значения или обеспечения уставной деятельности</a:t>
            </a:r>
          </a:p>
          <a:p>
            <a:pPr>
              <a:buFont typeface="Wingdings" pitchFamily="2" charset="2"/>
              <a:buChar char="ü"/>
            </a:pPr>
            <a:r>
              <a:rPr lang="ru-RU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Отсутствие востребованности в имуществе субъектами МСП в течение 2 лет.</a:t>
            </a:r>
          </a:p>
          <a:p>
            <a:pPr marL="124987" indent="0">
              <a:buNone/>
            </a:pP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26555" y="5641877"/>
            <a:ext cx="8677327" cy="1485961"/>
          </a:xfrm>
          <a:prstGeom prst="rect">
            <a:avLst/>
          </a:prstGeom>
          <a:noFill/>
        </p:spPr>
        <p:txBody>
          <a:bodyPr wrap="square" lIns="99990" tIns="49995" rIns="99990" bIns="49995" rtlCol="0">
            <a:spAutoFit/>
          </a:bodyPr>
          <a:lstStyle/>
          <a:p>
            <a:r>
              <a:rPr lang="ru-RU" sz="1500" b="1" u="sng" dirty="0"/>
              <a:t>*Имущество, включенное в перечень, не может быть:</a:t>
            </a:r>
          </a:p>
          <a:p>
            <a:r>
              <a:rPr lang="ru-RU" sz="1500" dirty="0"/>
              <a:t>-передано в оперативное управление или хозяйственное ведение;</a:t>
            </a:r>
          </a:p>
          <a:p>
            <a:r>
              <a:rPr lang="ru-RU" sz="1500" dirty="0"/>
              <a:t>-продано, за исключением случаев, предусмотренных частью 2.1 статьи 9 Федерального закона от 22.07.2008 № 159-ФЗ;</a:t>
            </a:r>
          </a:p>
          <a:p>
            <a:r>
              <a:rPr lang="ru-RU" sz="1500" dirty="0"/>
              <a:t>-передано по договору аренды организации, не являющейся субъектом МСП</a:t>
            </a:r>
          </a:p>
          <a:p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1247350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08895" y="1710240"/>
            <a:ext cx="5413889" cy="1314146"/>
          </a:xfr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24987" indent="0" algn="just">
              <a:buNone/>
            </a:pPr>
            <a:r>
              <a:rPr lang="ru-RU" sz="1600" dirty="0"/>
              <a:t>Перечни, а также внесенные в него изменения подлежат </a:t>
            </a:r>
            <a:r>
              <a:rPr lang="ru-RU" sz="1600" b="1" dirty="0"/>
              <a:t>обязательному</a:t>
            </a:r>
            <a:r>
              <a:rPr lang="ru-RU" sz="1600" dirty="0"/>
              <a:t> опубликованию в средствах массовой информации, а также размещению в сети «Интернет» на официальном сайте органа местного самоуправления.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179551" y="376297"/>
            <a:ext cx="3917116" cy="10242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r"/>
            <a:r>
              <a:rPr lang="ru-RU" sz="33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5. </a:t>
            </a:r>
          </a:p>
          <a:p>
            <a:pPr algn="r"/>
            <a:r>
              <a:rPr lang="ru-RU" sz="27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Опубликование перечня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564880" y="3744466"/>
            <a:ext cx="5400600" cy="230425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9990" tIns="49995" rIns="99990" bIns="49995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4987" indent="0" algn="just">
              <a:buNone/>
            </a:pPr>
            <a:r>
              <a:rPr lang="ru-RU" sz="1700" dirty="0"/>
              <a:t>В соответствии с Приказом от 20.07.2016 № 264 органы местного самоуправления предоставляют в уполномоченный орган (Министерство имущественных и земельных отношений Камчатского края) сведения об утвержденных перечнях, изменениях и дополнениях в такие перечни – </a:t>
            </a:r>
            <a:r>
              <a:rPr lang="ru-RU" sz="1700" b="1" dirty="0"/>
              <a:t>в течение 10 рабочих дней</a:t>
            </a:r>
            <a:r>
              <a:rPr lang="ru-RU" sz="1700" dirty="0"/>
              <a:t> со дня их утверждения, </a:t>
            </a:r>
            <a:r>
              <a:rPr lang="ru-RU" sz="1700" b="1" dirty="0"/>
              <a:t>но не позднее 5 ноября </a:t>
            </a:r>
            <a:r>
              <a:rPr lang="ru-RU" sz="1700" dirty="0"/>
              <a:t>текущего года.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92" y="2880370"/>
            <a:ext cx="2077309" cy="37444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9098" y="1872258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Пример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создания в меню сайта органа местного самоуправления 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Раздела «Малое и среднее предпринимательство»: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23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8643811"/>
              </p:ext>
            </p:extLst>
          </p:nvPr>
        </p:nvGraphicFramePr>
        <p:xfrm>
          <a:off x="169689" y="688287"/>
          <a:ext cx="4298114" cy="51043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1541"/>
                <a:gridCol w="792166"/>
                <a:gridCol w="792166"/>
                <a:gridCol w="652241"/>
              </a:tblGrid>
              <a:tr h="604528"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 dirty="0">
                          <a:effectLst/>
                        </a:rPr>
                        <a:t>Наименование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>
                          <a:effectLst/>
                        </a:rPr>
                        <a:t>кол-во объектов в перечне на 31.12.2015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 dirty="0">
                          <a:effectLst/>
                        </a:rPr>
                        <a:t>кол-во объектов в перечне на 31.12.2016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>
                          <a:effectLst/>
                        </a:rPr>
                        <a:t>кол-во объектов в перечне сегодняшний день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91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Городские округа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solidFill>
                            <a:schemeClr val="tx1"/>
                          </a:solidFill>
                          <a:effectLst/>
                          <a:hlinkClick r:id="rId2"/>
                        </a:rPr>
                        <a:t>Вилючинский городской округ</a:t>
                      </a:r>
                      <a:endParaRPr lang="ru-RU" sz="7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solidFill>
                            <a:schemeClr val="tx1"/>
                          </a:solidFill>
                          <a:effectLst/>
                        </a:rPr>
                        <a:t>Городской округ «посёлок Палана»</a:t>
                      </a:r>
                      <a:endParaRPr lang="ru-RU" sz="700" b="0" i="0" u="none" strike="noStrike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91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solidFill>
                            <a:schemeClr val="tx1"/>
                          </a:solidFill>
                          <a:effectLst/>
                          <a:hlinkClick r:id="rId3"/>
                        </a:rPr>
                        <a:t>Петропавловск-Камчатский городской округ</a:t>
                      </a:r>
                      <a:endParaRPr lang="ru-RU" sz="7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Всего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9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91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Органы местного самоуправления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4"/>
                        </a:rPr>
                        <a:t>Алеутский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 smtClean="0">
                          <a:effectLst/>
                        </a:rPr>
                        <a:t>26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Никольское с.п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5"/>
                        </a:rPr>
                        <a:t>Быстринский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Анавгайское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Эссовское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 err="1">
                          <a:effectLst/>
                          <a:hlinkClick r:id="rId6"/>
                        </a:rPr>
                        <a:t>Елизовский</a:t>
                      </a:r>
                      <a:r>
                        <a:rPr lang="ru-RU" sz="700" u="none" strike="noStrike" dirty="0">
                          <a:effectLst/>
                          <a:hlinkClick r:id="rId6"/>
                        </a:rPr>
                        <a:t> муниципальный район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Вулканное  г.п.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onsolas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Елизовское  г.п.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Корякское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Начикинское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effectLst/>
                        </a:rPr>
                        <a:t>Николаевское </a:t>
                      </a:r>
                      <a:r>
                        <a:rPr lang="ru-RU" sz="700" u="none" strike="noStrike" dirty="0" err="1">
                          <a:effectLst/>
                        </a:rPr>
                        <a:t>с.п</a:t>
                      </a:r>
                      <a:r>
                        <a:rPr lang="ru-RU" sz="700" u="none" strike="noStrike" dirty="0">
                          <a:effectLst/>
                        </a:rPr>
                        <a:t>.</a:t>
                      </a:r>
                      <a:endParaRPr lang="ru-RU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Новоавачинское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Новолесновское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Паратунское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Пионерское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Раздольненское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95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5"/>
                        </a:rPr>
                        <a:t>Мильковский</a:t>
                      </a:r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5"/>
                        </a:rPr>
                        <a:t> муниципальный район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Атласовское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Мильковское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20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18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468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>
                          <a:solidFill>
                            <a:srgbClr val="FF0000"/>
                          </a:solidFill>
                          <a:effectLst/>
                          <a:hlinkClick r:id="rId7"/>
                        </a:rPr>
                        <a:t>Соболевский муниципальный район</a:t>
                      </a:r>
                      <a:endParaRPr lang="ru-RU" sz="7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 err="1">
                          <a:effectLst/>
                        </a:rPr>
                        <a:t>Крутогоровское</a:t>
                      </a:r>
                      <a:r>
                        <a:rPr lang="ru-RU" sz="700" u="none" strike="noStrike" dirty="0">
                          <a:effectLst/>
                        </a:rPr>
                        <a:t> </a:t>
                      </a:r>
                      <a:r>
                        <a:rPr lang="ru-RU" sz="700" u="none" strike="noStrike" dirty="0" err="1">
                          <a:effectLst/>
                        </a:rPr>
                        <a:t>с.п</a:t>
                      </a:r>
                      <a:r>
                        <a:rPr lang="ru-RU" sz="700" u="none" strike="noStrike" dirty="0">
                          <a:effectLst/>
                        </a:rPr>
                        <a:t>.</a:t>
                      </a:r>
                      <a:endParaRPr lang="ru-RU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Соболевское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Устьевое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2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8"/>
                        </a:rPr>
                        <a:t>Карагинский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0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Г.п. «Поселок оссора»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С.п."Село Ивашка»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13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Ильпырское»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Карага»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Кострома»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90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Тымлат»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3" marR="6923" marT="64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091223"/>
              </p:ext>
            </p:extLst>
          </p:nvPr>
        </p:nvGraphicFramePr>
        <p:xfrm>
          <a:off x="5077048" y="720130"/>
          <a:ext cx="4298116" cy="4914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7413"/>
                <a:gridCol w="729869"/>
                <a:gridCol w="810965"/>
                <a:gridCol w="729869"/>
              </a:tblGrid>
              <a:tr h="680449"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 dirty="0">
                          <a:effectLst/>
                        </a:rPr>
                        <a:t>Наименование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>
                          <a:effectLst/>
                        </a:rPr>
                        <a:t>кол-во объектов в перечне на 31.12.2015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>
                          <a:effectLst/>
                        </a:rPr>
                        <a:t>кол-во объектов в перечне на 31.12.2016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700" u="none" strike="noStrike">
                          <a:effectLst/>
                        </a:rPr>
                        <a:t>кол-во объектов в перечне сегодняшний день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9"/>
                        </a:rPr>
                        <a:t>Олюторский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15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Апука»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Вывенка»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Пахачи»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Ачайваям»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«Средние Пахачи»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Тиличики»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Хаилино»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10"/>
                        </a:rPr>
                        <a:t>Пенжинский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Аянка»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Каменское»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 село Манилы»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Слаутное»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Таловка»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11"/>
                        </a:rPr>
                        <a:t>Тигильский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Воямполка»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Ковран»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Лесная»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Седанка»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Тигиль»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 dirty="0" err="1">
                          <a:effectLst/>
                        </a:rPr>
                        <a:t>С.п</a:t>
                      </a:r>
                      <a:r>
                        <a:rPr lang="ru-RU" sz="700" u="none" strike="noStrike" dirty="0">
                          <a:effectLst/>
                        </a:rPr>
                        <a:t>. «село </a:t>
                      </a:r>
                      <a:r>
                        <a:rPr lang="ru-RU" sz="700" u="none" strike="noStrike" dirty="0" smtClean="0">
                          <a:effectLst/>
                        </a:rPr>
                        <a:t>Усть-Хайрюзово</a:t>
                      </a:r>
                      <a:r>
                        <a:rPr lang="ru-RU" sz="700" u="none" strike="noStrike" dirty="0">
                          <a:effectLst/>
                        </a:rPr>
                        <a:t>»</a:t>
                      </a:r>
                      <a:endParaRPr lang="ru-RU" sz="7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3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С.п. «село Хайрюзово»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407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12"/>
                        </a:rPr>
                        <a:t>Усть-Большерецкий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Апачинское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Запорожское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Кавалерское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4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Озерновское г.п.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Октябрьское г.п.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Усть-Большерецкое с.п.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0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  <a:hlinkClick r:id="rId13"/>
                        </a:rPr>
                        <a:t>Усть-Камчатский муниципальный район</a:t>
                      </a:r>
                      <a:endParaRPr lang="ru-RU" sz="7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Ключевское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21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Козыревское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17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016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u="none" strike="noStrike">
                          <a:effectLst/>
                        </a:rPr>
                        <a:t>Усть-Камчатское с.п.</a:t>
                      </a:r>
                      <a:endParaRPr lang="ru-RU" sz="7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 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>
                          <a:effectLst/>
                        </a:rPr>
                        <a:t>2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3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51" marR="7951" marT="741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69688" y="6095528"/>
            <a:ext cx="3487150" cy="1270517"/>
          </a:xfrm>
          <a:prstGeom prst="rect">
            <a:avLst/>
          </a:prstGeom>
          <a:noFill/>
        </p:spPr>
        <p:txBody>
          <a:bodyPr wrap="square" lIns="99990" tIns="49995" rIns="99990" bIns="49995" rtlCol="0">
            <a:spAutoFit/>
          </a:bodyPr>
          <a:lstStyle/>
          <a:p>
            <a:pPr marL="312468" indent="-312468">
              <a:buFont typeface="Arial" pitchFamily="34" charset="0"/>
              <a:buChar char="•"/>
            </a:pPr>
            <a:r>
              <a:rPr lang="ru-RU" sz="1400" dirty="0">
                <a:cs typeface="FreesiaUPC" pitchFamily="34" charset="-34"/>
              </a:rPr>
              <a:t>В 2 муниципальных образованиях в 2017 году Перечни дополнены</a:t>
            </a:r>
          </a:p>
          <a:p>
            <a:pPr marL="312468" indent="-312468">
              <a:buFont typeface="Arial" pitchFamily="34" charset="0"/>
              <a:buChar char="•"/>
            </a:pPr>
            <a:r>
              <a:rPr lang="ru-RU" sz="1400" dirty="0">
                <a:cs typeface="FreesiaUPC" pitchFamily="34" charset="-34"/>
              </a:rPr>
              <a:t>2 муниципальных образования исключили имущество из Перечней</a:t>
            </a:r>
          </a:p>
          <a:p>
            <a:endParaRPr lang="ru-RU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335914"/>
              </p:ext>
            </p:extLst>
          </p:nvPr>
        </p:nvGraphicFramePr>
        <p:xfrm>
          <a:off x="4769655" y="5944310"/>
          <a:ext cx="3649344" cy="6905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6435"/>
                <a:gridCol w="628416"/>
                <a:gridCol w="648136"/>
                <a:gridCol w="666357"/>
              </a:tblGrid>
              <a:tr h="170021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2015 год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2016 год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2017 год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0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Всего в перечнях объектов муниципального имущества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189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>
                          <a:effectLst/>
                        </a:rPr>
                        <a:t>265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</a:rPr>
                        <a:t>255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0727" marR="10727" marT="100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53884" y="119307"/>
            <a:ext cx="9326099" cy="716520"/>
          </a:xfrm>
          <a:prstGeom prst="rect">
            <a:avLst/>
          </a:prstGeom>
          <a:noFill/>
        </p:spPr>
        <p:txBody>
          <a:bodyPr wrap="square" lIns="99990" tIns="49995" rIns="99990" bIns="49995" rtlCol="0">
            <a:spAutoFit/>
          </a:bodyPr>
          <a:lstStyle/>
          <a:p>
            <a:r>
              <a:rPr lang="ru-RU" b="1" dirty="0" smtClean="0">
                <a:latin typeface="Constantia" pitchFamily="18" charset="0"/>
              </a:rPr>
              <a:t>Информация о муниципальном имуществе, включенном в перечни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6465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744" y="1512218"/>
            <a:ext cx="9217024" cy="1272168"/>
          </a:xfrm>
        </p:spPr>
        <p:txBody>
          <a:bodyPr>
            <a:normAutofit lnSpcReduction="10000"/>
          </a:bodyPr>
          <a:lstStyle/>
          <a:p>
            <a:pPr marL="124987" indent="0" algn="just">
              <a:buNone/>
            </a:pPr>
            <a:r>
              <a:rPr lang="ru-RU" sz="1100" dirty="0"/>
              <a:t>В соответствии с приказом Минэкономразвития России от 01.03.2016 № 88 «О реализации части 6 статьи 16 Федерального закона от 27 июля 2007 № 209-ФЗ «О развитии малого и среднего предпринимательства в Российской Федерации» и пункта 2 постановления Правительства Российской Федерации от 23.12.2015 № 1410» </a:t>
            </a:r>
            <a:r>
              <a:rPr lang="ru-RU" sz="1100" u="sng" dirty="0"/>
              <a:t>органы местного самоуправления</a:t>
            </a:r>
            <a:r>
              <a:rPr lang="ru-RU" sz="1100" dirty="0"/>
              <a:t> должны предоставлять информацию о предоставленной имущественной поддержке субъектам малого и среднего предпринимательства и организациям, образующим инфраструктуру поддержки субъектов малого и среднего предпринимательства в форме электронного документа с использованием автоматизированной информационной системы «Мониторинг МСП» </a:t>
            </a:r>
            <a:r>
              <a:rPr lang="ru-RU" sz="1100" dirty="0" smtClean="0"/>
              <a:t>(АИС </a:t>
            </a:r>
            <a:r>
              <a:rPr lang="ru-RU" sz="1100" dirty="0"/>
              <a:t>Мониторинг) </a:t>
            </a:r>
            <a:r>
              <a:rPr lang="ru-RU" sz="1100" dirty="0" smtClean="0"/>
              <a:t>(</a:t>
            </a:r>
            <a:r>
              <a:rPr lang="en-US" sz="1100" u="sng" dirty="0" smtClean="0">
                <a:hlinkClick r:id="rId2"/>
              </a:rPr>
              <a:t>http</a:t>
            </a:r>
            <a:r>
              <a:rPr lang="ru-RU" sz="1100" u="sng" dirty="0">
                <a:hlinkClick r:id="rId2"/>
              </a:rPr>
              <a:t>://</a:t>
            </a:r>
            <a:r>
              <a:rPr lang="en-US" sz="1100" u="sng" dirty="0">
                <a:hlinkClick r:id="rId2"/>
              </a:rPr>
              <a:t>monitoring</a:t>
            </a:r>
            <a:r>
              <a:rPr lang="ru-RU" sz="1100" u="sng" dirty="0">
                <a:hlinkClick r:id="rId2"/>
              </a:rPr>
              <a:t>.</a:t>
            </a:r>
            <a:r>
              <a:rPr lang="en-US" sz="1100" u="sng" dirty="0" err="1">
                <a:hlinkClick r:id="rId2"/>
              </a:rPr>
              <a:t>corpmsp</a:t>
            </a:r>
            <a:r>
              <a:rPr lang="ru-RU" sz="1100" u="sng" dirty="0">
                <a:hlinkClick r:id="rId2"/>
              </a:rPr>
              <a:t>.</a:t>
            </a:r>
            <a:r>
              <a:rPr lang="en-US" sz="1100" u="sng" dirty="0" err="1">
                <a:hlinkClick r:id="rId2"/>
              </a:rPr>
              <a:t>ru</a:t>
            </a:r>
            <a:r>
              <a:rPr lang="ru-RU" sz="1100" dirty="0"/>
              <a:t>), подписанного усиленной квалифицированной электронной подписью соответствующего уполномоченного лица по форме К5-С.</a:t>
            </a:r>
          </a:p>
          <a:p>
            <a:endParaRPr lang="ru-RU" dirty="0"/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4958977" y="376297"/>
            <a:ext cx="4137690" cy="102429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9990" tIns="49995" rIns="99990" bIns="49995">
            <a:spAutoFit/>
          </a:bodyPr>
          <a:lstStyle/>
          <a:p>
            <a:pPr algn="r"/>
            <a:r>
              <a:rPr lang="ru-RU" sz="3300" b="1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Раздел </a:t>
            </a:r>
            <a:r>
              <a:rPr lang="ru-RU" sz="33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6. </a:t>
            </a:r>
            <a:endParaRPr lang="ru-RU" sz="33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/>
            <a:r>
              <a:rPr lang="ru-RU" sz="27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Работа в АИС Мониторинг</a:t>
            </a:r>
            <a:endParaRPr lang="ru-RU" sz="27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86" y="3744466"/>
            <a:ext cx="9037488" cy="23077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9996" y="5995275"/>
            <a:ext cx="3700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00" dirty="0" smtClean="0"/>
          </a:p>
          <a:p>
            <a:r>
              <a:rPr lang="ru-RU" sz="1400" dirty="0" smtClean="0"/>
              <a:t>Для создания нового отчета нажмите кнопку  </a:t>
            </a:r>
            <a:endParaRPr lang="ru-RU" sz="1400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676" y="6226134"/>
            <a:ext cx="885105" cy="21200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01435" y="2664346"/>
            <a:ext cx="209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Создание отчета:</a:t>
            </a: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01435" y="2907333"/>
            <a:ext cx="4403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400" dirty="0" smtClean="0"/>
          </a:p>
          <a:p>
            <a:r>
              <a:rPr lang="ru-RU" sz="1400" dirty="0" smtClean="0"/>
              <a:t>Меню        Отчеты       Для заполнения        5. Имущество</a:t>
            </a:r>
          </a:p>
        </p:txBody>
      </p:sp>
      <p:sp>
        <p:nvSpPr>
          <p:cNvPr id="18" name="Стрелка вправо 17"/>
          <p:cNvSpPr/>
          <p:nvPr/>
        </p:nvSpPr>
        <p:spPr>
          <a:xfrm>
            <a:off x="849507" y="3261995"/>
            <a:ext cx="1440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1713603" y="3261994"/>
            <a:ext cx="1440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3225771" y="3261993"/>
            <a:ext cx="14401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164090" y="5471603"/>
            <a:ext cx="643317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*Отчет создается и заполняется в каждом разделе (карточка, Раздел 1а, Раздел 1б, Раздел 1в, Раздел 2, Раздел 3)</a:t>
            </a:r>
          </a:p>
          <a:p>
            <a:endParaRPr lang="ru-RU" sz="1000" dirty="0"/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857322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1381</TotalTime>
  <Words>2212</Words>
  <Application>Microsoft Office PowerPoint</Application>
  <PresentationFormat>Произвольный</PresentationFormat>
  <Paragraphs>409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Соседство</vt:lpstr>
      <vt:lpstr> Министерство имущественных и земельных отношений Камчатского края</vt:lpstr>
      <vt:lpstr>Презентация PowerPoint</vt:lpstr>
      <vt:lpstr>Презентация PowerPoint</vt:lpstr>
      <vt:lpstr>Раздел 3.  Формирование перечня</vt:lpstr>
      <vt:lpstr>Раздел 4.  Утверждение перечня</vt:lpstr>
      <vt:lpstr>Презентация PowerPoint</vt:lpstr>
      <vt:lpstr>Раздел 5.  Опубликование перечня</vt:lpstr>
      <vt:lpstr>Презентация PowerPoint</vt:lpstr>
      <vt:lpstr>Раздел 6.  Работа в АИС Мониторинг</vt:lpstr>
      <vt:lpstr>Презентация PowerPoint</vt:lpstr>
      <vt:lpstr>Презентация PowerPoint</vt:lpstr>
      <vt:lpstr>Раздел 7.  Заключение договора</vt:lpstr>
      <vt:lpstr>Раздел 8.  Размер платы за использование имущества. Льготы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Министерство имущественных и земельных отношений Камчатского края</dc:title>
  <dc:creator>Слугина Юлия Александровна</dc:creator>
  <cp:lastModifiedBy>Слугина Юлия Александровна</cp:lastModifiedBy>
  <cp:revision>75</cp:revision>
  <cp:lastPrinted>2017-04-05T04:53:58Z</cp:lastPrinted>
  <dcterms:created xsi:type="dcterms:W3CDTF">2017-03-22T02:49:00Z</dcterms:created>
  <dcterms:modified xsi:type="dcterms:W3CDTF">2017-04-05T06:04:50Z</dcterms:modified>
</cp:coreProperties>
</file>