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2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DAFA"/>
    <a:srgbClr val="D58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CEC6CCC-91CC-4528-94A3-31F9CA7E4B0F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BC32BF0-CD63-4883-88D9-B93DDF33271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EC6CCC-91CC-4528-94A3-31F9CA7E4B0F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C32BF0-CD63-4883-88D9-B93DDF3327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3CEC6CCC-91CC-4528-94A3-31F9CA7E4B0F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BC32BF0-CD63-4883-88D9-B93DDF3327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EC6CCC-91CC-4528-94A3-31F9CA7E4B0F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C32BF0-CD63-4883-88D9-B93DDF3327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CEC6CCC-91CC-4528-94A3-31F9CA7E4B0F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DBC32BF0-CD63-4883-88D9-B93DDF332711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EC6CCC-91CC-4528-94A3-31F9CA7E4B0F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C32BF0-CD63-4883-88D9-B93DDF3327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EC6CCC-91CC-4528-94A3-31F9CA7E4B0F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C32BF0-CD63-4883-88D9-B93DDF3327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EC6CCC-91CC-4528-94A3-31F9CA7E4B0F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C32BF0-CD63-4883-88D9-B93DDF3327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CEC6CCC-91CC-4528-94A3-31F9CA7E4B0F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C32BF0-CD63-4883-88D9-B93DDF3327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EC6CCC-91CC-4528-94A3-31F9CA7E4B0F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C32BF0-CD63-4883-88D9-B93DDF33271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EC6CCC-91CC-4528-94A3-31F9CA7E4B0F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BC32BF0-CD63-4883-88D9-B93DDF332711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3CEC6CCC-91CC-4528-94A3-31F9CA7E4B0F}" type="datetimeFigureOut">
              <a:rPr lang="ru-RU" smtClean="0"/>
              <a:t>26.11.2019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BC32BF0-CD63-4883-88D9-B93DDF33271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4536505"/>
          </a:xfrm>
          <a:solidFill>
            <a:schemeClr val="accent4">
              <a:lumMod val="20000"/>
              <a:lumOff val="80000"/>
            </a:schemeClr>
          </a:solidFill>
          <a:ln w="38100">
            <a:solidFill>
              <a:srgbClr val="7030A0"/>
            </a:solidFill>
          </a:ln>
        </p:spPr>
        <p:txBody>
          <a:bodyPr>
            <a:noAutofit/>
          </a:bodyPr>
          <a:lstStyle/>
          <a:p>
            <a:r>
              <a:rPr lang="ru-RU" sz="3200" dirty="0" smtClean="0"/>
              <a:t>Порядок </a:t>
            </a:r>
            <a:r>
              <a:rPr lang="ru-RU" sz="3200" dirty="0"/>
              <a:t>направления предложений о проведении капитального ремонта общего имущества в многоквартирном доме в соответствии с региональной программой капитального ремонта общего имущества в многоквартирных домах в Камчатском крае</a:t>
            </a:r>
          </a:p>
        </p:txBody>
      </p:sp>
    </p:spTree>
    <p:extLst>
      <p:ext uri="{BB962C8B-B14F-4D97-AF65-F5344CB8AC3E}">
        <p14:creationId xmlns:p14="http://schemas.microsoft.com/office/powerpoint/2010/main" val="404195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293096"/>
            <a:ext cx="7751204" cy="1498178"/>
          </a:xfr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dirty="0" smtClean="0"/>
              <a:t>Постановление Правительства </a:t>
            </a:r>
            <a:br>
              <a:rPr lang="ru-RU" sz="3200" dirty="0" smtClean="0"/>
            </a:br>
            <a:r>
              <a:rPr lang="ru-RU" sz="3200" dirty="0" smtClean="0"/>
              <a:t>Камчатского края от 04.12.2017 № 509-П 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24744"/>
            <a:ext cx="7751204" cy="1224136"/>
          </a:xfrm>
          <a:ln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 marL="0" indent="0" algn="ctr">
              <a:buNone/>
            </a:pPr>
            <a:r>
              <a:rPr lang="ru-RU" sz="32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Часть 3 статьи 189 Жилищного кодекса </a:t>
            </a:r>
            <a:br>
              <a:rPr lang="ru-RU" sz="32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3200" dirty="0" smtClean="0">
                <a:ln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tx2">
                    <a:lumMod val="50000"/>
                  </a:schemeClr>
                </a:solidFill>
              </a:rPr>
              <a:t>Российской Федерации</a:t>
            </a:r>
            <a:endParaRPr lang="ru-RU" sz="3200" dirty="0">
              <a:ln>
                <a:solidFill>
                  <a:schemeClr val="tx2">
                    <a:lumMod val="50000"/>
                  </a:schemeClr>
                </a:solidFill>
              </a:ln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691680" y="2551419"/>
            <a:ext cx="5688632" cy="1584176"/>
          </a:xfrm>
          <a:prstGeom prst="downArrow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 исполнение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6419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4511304"/>
              </p:ext>
            </p:extLst>
          </p:nvPr>
        </p:nvGraphicFramePr>
        <p:xfrm>
          <a:off x="395536" y="620688"/>
          <a:ext cx="7704856" cy="585216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2448272"/>
                <a:gridCol w="2880320"/>
                <a:gridCol w="2376264"/>
              </a:tblGrid>
              <a:tr h="504056">
                <a:tc>
                  <a:txBody>
                    <a:bodyPr/>
                    <a:lstStyle/>
                    <a:p>
                      <a:r>
                        <a:rPr lang="ru-RU" dirty="0" smtClean="0"/>
                        <a:t>Способ формирования</a:t>
                      </a:r>
                      <a:r>
                        <a:rPr lang="ru-RU" baseline="0" dirty="0" smtClean="0"/>
                        <a:t> фонда капитального ремонта</a:t>
                      </a:r>
                      <a:endParaRPr lang="ru-RU" dirty="0"/>
                    </a:p>
                  </a:txBody>
                  <a:tcPr>
                    <a:solidFill>
                      <a:srgbClr val="F1D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Счет регионального оператора (РО) </a:t>
                      </a:r>
                      <a:endParaRPr lang="ru-RU" dirty="0"/>
                    </a:p>
                  </a:txBody>
                  <a:tcPr anchor="ctr">
                    <a:solidFill>
                      <a:srgbClr val="F1DA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Специальный счет (СС)</a:t>
                      </a:r>
                    </a:p>
                    <a:p>
                      <a:endParaRPr lang="ru-RU" dirty="0"/>
                    </a:p>
                  </a:txBody>
                  <a:tcPr anchor="ctr">
                    <a:solidFill>
                      <a:srgbClr val="F1DAFA"/>
                    </a:solidFill>
                  </a:tcPr>
                </a:tc>
              </a:tr>
              <a:tr h="1417280">
                <a:tc>
                  <a:txBody>
                    <a:bodyPr/>
                    <a:lstStyle/>
                    <a:p>
                      <a:r>
                        <a:rPr lang="ru-RU" dirty="0" smtClean="0"/>
                        <a:t>1. Источник информации (КТО?)</a:t>
                      </a:r>
                      <a:endParaRPr lang="ru-RU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dirty="0" smtClean="0"/>
                        <a:t>Региональный оператор</a:t>
                      </a:r>
                      <a:endParaRPr lang="ru-RU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arenR"/>
                      </a:pPr>
                      <a:r>
                        <a:rPr lang="ru-RU" dirty="0" smtClean="0"/>
                        <a:t>Управляющие организации;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dirty="0" smtClean="0"/>
                        <a:t>ТСЖ,</a:t>
                      </a:r>
                      <a:r>
                        <a:rPr lang="ru-RU" baseline="0" dirty="0" smtClean="0"/>
                        <a:t> ЖК, СПК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ru-RU" baseline="0" dirty="0" smtClean="0"/>
                        <a:t>Обслуживающие организации</a:t>
                      </a:r>
                      <a:endParaRPr lang="ru-RU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25192">
                <a:tc rowSpan="2"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dirty="0" smtClean="0"/>
                        <a:t>2. Целевая аудитория</a:t>
                      </a:r>
                    </a:p>
                    <a:p>
                      <a:pPr marL="0" indent="0">
                        <a:buNone/>
                      </a:pPr>
                      <a:r>
                        <a:rPr lang="ru-RU" dirty="0" smtClean="0"/>
                        <a:t>(ДЛЯ</a:t>
                      </a:r>
                      <a:r>
                        <a:rPr lang="ru-RU" baseline="0" dirty="0" smtClean="0"/>
                        <a:t> КОГО?)</a:t>
                      </a:r>
                      <a:endParaRPr lang="ru-RU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Собственники</a:t>
                      </a:r>
                      <a:r>
                        <a:rPr lang="ru-RU" b="1" baseline="0" dirty="0" smtClean="0"/>
                        <a:t> помещений в многоквартирных домах</a:t>
                      </a:r>
                      <a:endParaRPr lang="ru-RU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13224">
                <a:tc vMerge="1"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информируются о направленных предложениях:</a:t>
                      </a:r>
                    </a:p>
                    <a:p>
                      <a:pPr algn="l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ОМСУ;</a:t>
                      </a:r>
                    </a:p>
                    <a:p>
                      <a:pPr algn="l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УО;</a:t>
                      </a:r>
                    </a:p>
                    <a:p>
                      <a:pPr algn="l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ТСЖ, ЖК, СПК;</a:t>
                      </a:r>
                    </a:p>
                    <a:p>
                      <a:pPr algn="l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Обслуживающие организации.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0573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4162131"/>
              </p:ext>
            </p:extLst>
          </p:nvPr>
        </p:nvGraphicFramePr>
        <p:xfrm>
          <a:off x="0" y="9128"/>
          <a:ext cx="9144000" cy="6935185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2720302"/>
                <a:gridCol w="3120347"/>
                <a:gridCol w="3303351"/>
              </a:tblGrid>
              <a:tr h="1087589">
                <a:tc>
                  <a:txBody>
                    <a:bodyPr/>
                    <a:lstStyle/>
                    <a:p>
                      <a:r>
                        <a:rPr lang="ru-RU" sz="1700" dirty="0" smtClean="0"/>
                        <a:t>Способ формирования</a:t>
                      </a:r>
                      <a:r>
                        <a:rPr lang="ru-RU" sz="1700" baseline="0" dirty="0" smtClean="0"/>
                        <a:t> фонда капитального ремонта</a:t>
                      </a:r>
                      <a:endParaRPr lang="ru-RU" sz="1700" dirty="0"/>
                    </a:p>
                  </a:txBody>
                  <a:tcPr>
                    <a:solidFill>
                      <a:srgbClr val="F1D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dirty="0" smtClean="0"/>
                        <a:t>Счет регионального оператора (РО) </a:t>
                      </a:r>
                      <a:endParaRPr lang="ru-RU" sz="1700" dirty="0"/>
                    </a:p>
                  </a:txBody>
                  <a:tcPr anchor="ctr">
                    <a:solidFill>
                      <a:srgbClr val="F1DA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/>
                        <a:t>Специальный счет (СС)</a:t>
                      </a:r>
                    </a:p>
                    <a:p>
                      <a:endParaRPr lang="ru-RU" sz="1700" dirty="0"/>
                    </a:p>
                  </a:txBody>
                  <a:tcPr anchor="ctr">
                    <a:solidFill>
                      <a:srgbClr val="F1DAFA"/>
                    </a:solidFill>
                  </a:tcPr>
                </a:tc>
              </a:tr>
              <a:tr h="2336847">
                <a:tc>
                  <a:txBody>
                    <a:bodyPr/>
                    <a:lstStyle/>
                    <a:p>
                      <a:r>
                        <a:rPr lang="ru-RU" sz="1700" dirty="0" smtClean="0"/>
                        <a:t>3. Содержание предложения (ЧТО?)</a:t>
                      </a:r>
                      <a:endParaRPr lang="ru-RU" sz="17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 срок начала капитального ремонта;</a:t>
                      </a:r>
                    </a:p>
                    <a:p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 необходимый перечень и объем услуг и (или) работ;</a:t>
                      </a:r>
                    </a:p>
                    <a:p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3) стоимость услуг и (или) работ по капитальному ремонту </a:t>
                      </a:r>
                      <a:r>
                        <a:rPr lang="ru-RU" sz="17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(в случае формирования фонда капитального ремонта на счете регионального оператора - предельно допустимая стоимость услуг и (или) работ по капитальному ремонту)</a:t>
                      </a:r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4) порядок и источники финансирования капитального ремонта общего имущества в многоквартирном доме.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37441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1700" dirty="0" smtClean="0"/>
                        <a:t>4.</a:t>
                      </a:r>
                      <a:r>
                        <a:rPr lang="ru-RU" sz="1700" baseline="0" dirty="0" smtClean="0"/>
                        <a:t> Сроки направления предложения</a:t>
                      </a:r>
                      <a:endParaRPr lang="ru-RU" sz="1700" dirty="0" smtClean="0"/>
                    </a:p>
                    <a:p>
                      <a:pPr marL="0" indent="0">
                        <a:buNone/>
                      </a:pPr>
                      <a:r>
                        <a:rPr lang="ru-RU" sz="1700" dirty="0" smtClean="0"/>
                        <a:t>(КОГДА?</a:t>
                      </a:r>
                      <a:r>
                        <a:rPr lang="ru-RU" sz="1700" baseline="0" dirty="0" smtClean="0"/>
                        <a:t>)</a:t>
                      </a:r>
                      <a:endParaRPr lang="ru-RU" sz="17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менее чем за 4 месяца до наступления года, в течение которого должен быть проведен капитальный ремонт общего имущества в многоквартирном доме в соответствии с региональной программой капитального ремонта</a:t>
                      </a:r>
                      <a:endParaRPr lang="ru-RU" sz="17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</a:tr>
              <a:tr h="2086995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sz="1700" dirty="0" smtClean="0"/>
                        <a:t>4.1. </a:t>
                      </a:r>
                      <a:r>
                        <a:rPr lang="ru-RU" sz="1700" baseline="0" dirty="0" smtClean="0"/>
                        <a:t>Сроки направления предложения</a:t>
                      </a:r>
                      <a:endParaRPr lang="ru-RU" sz="1700" dirty="0" smtClean="0"/>
                    </a:p>
                    <a:p>
                      <a:pPr marL="0" indent="0">
                        <a:buNone/>
                      </a:pPr>
                      <a:r>
                        <a:rPr lang="ru-RU" sz="1700" dirty="0" smtClean="0"/>
                        <a:t>(КОГДА?</a:t>
                      </a:r>
                      <a:r>
                        <a:rPr lang="ru-RU" sz="1700" baseline="0" dirty="0" smtClean="0"/>
                        <a:t>) </a:t>
                      </a:r>
                      <a:r>
                        <a:rPr lang="ru-RU" sz="1700" i="1" baseline="0" dirty="0" smtClean="0"/>
                        <a:t>при актуализации муниципального краткосрочного плана</a:t>
                      </a:r>
                      <a:endParaRPr lang="ru-RU" sz="1700" i="1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7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течение 30 дней со дня утверждения соответствующих изменений в краткосрочные планы муниципальных образований</a:t>
                      </a:r>
                      <a:endParaRPr lang="ru-RU" sz="17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342900" indent="-342900">
                        <a:buAutoNum type="arabicParenR"/>
                      </a:pPr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370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6270387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2720302"/>
                <a:gridCol w="2731795"/>
                <a:gridCol w="3691903"/>
              </a:tblGrid>
              <a:tr h="1613647">
                <a:tc>
                  <a:txBody>
                    <a:bodyPr/>
                    <a:lstStyle/>
                    <a:p>
                      <a:r>
                        <a:rPr lang="ru-RU" dirty="0" smtClean="0"/>
                        <a:t>Способ формирования</a:t>
                      </a:r>
                      <a:r>
                        <a:rPr lang="ru-RU" baseline="0" dirty="0" smtClean="0"/>
                        <a:t> фонда капитального ремонта</a:t>
                      </a:r>
                      <a:endParaRPr lang="ru-RU" dirty="0"/>
                    </a:p>
                  </a:txBody>
                  <a:tcPr>
                    <a:solidFill>
                      <a:srgbClr val="F1D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Счет регионального оператора (РО) </a:t>
                      </a:r>
                      <a:endParaRPr lang="ru-RU" dirty="0"/>
                    </a:p>
                  </a:txBody>
                  <a:tcPr anchor="ctr">
                    <a:solidFill>
                      <a:srgbClr val="F1DA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Специальный счет (СС)</a:t>
                      </a:r>
                    </a:p>
                    <a:p>
                      <a:endParaRPr lang="ru-RU" dirty="0"/>
                    </a:p>
                  </a:txBody>
                  <a:tcPr anchor="ctr">
                    <a:solidFill>
                      <a:srgbClr val="F1DAFA"/>
                    </a:solidFill>
                  </a:tcPr>
                </a:tc>
              </a:tr>
              <a:tr h="5244353">
                <a:tc>
                  <a:txBody>
                    <a:bodyPr/>
                    <a:lstStyle/>
                    <a:p>
                      <a:r>
                        <a:rPr lang="ru-RU" dirty="0" smtClean="0"/>
                        <a:t>5. Способ направления предложения (КАК?)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1)Размещение в платежном документе на оплату взносов на капитальный ремонт;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2)Размещение в информационно-телекоммуникационной сети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«Интернет»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8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fkr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kamchatka.ru)</a:t>
                      </a:r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Способом, утвержденным на общем собрании.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случае отсутствия такого решения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путем рассылки уведомлений каждому собственнику всех помещений в многоквартирном доме, либо размещаются в общедоступных местах на досках объявлений, расположенных в подъездах многоквартирного дома или в пределах земельного участка, на котором расположен многоквартирный дом.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995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9317960"/>
              </p:ext>
            </p:extLst>
          </p:nvPr>
        </p:nvGraphicFramePr>
        <p:xfrm>
          <a:off x="0" y="1"/>
          <a:ext cx="9108504" cy="6857999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2163302"/>
                <a:gridCol w="3267631"/>
                <a:gridCol w="3677571"/>
              </a:tblGrid>
              <a:tr h="2612571">
                <a:tc>
                  <a:txBody>
                    <a:bodyPr/>
                    <a:lstStyle/>
                    <a:p>
                      <a:r>
                        <a:rPr lang="ru-RU" dirty="0" smtClean="0"/>
                        <a:t>Способ формирования</a:t>
                      </a:r>
                      <a:r>
                        <a:rPr lang="ru-RU" baseline="0" dirty="0" smtClean="0"/>
                        <a:t> фонда капитального ремонта</a:t>
                      </a:r>
                      <a:endParaRPr lang="ru-RU" dirty="0"/>
                    </a:p>
                  </a:txBody>
                  <a:tcPr>
                    <a:solidFill>
                      <a:srgbClr val="F1DAFA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Счет регионального оператора (РО) </a:t>
                      </a:r>
                      <a:endParaRPr lang="ru-RU" dirty="0"/>
                    </a:p>
                  </a:txBody>
                  <a:tcPr anchor="ctr">
                    <a:solidFill>
                      <a:srgbClr val="F1DA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Специальный счет (СС)</a:t>
                      </a:r>
                    </a:p>
                    <a:p>
                      <a:endParaRPr lang="ru-RU" dirty="0"/>
                    </a:p>
                  </a:txBody>
                  <a:tcPr anchor="ctr">
                    <a:solidFill>
                      <a:srgbClr val="F1DAFA"/>
                    </a:solidFill>
                  </a:tcPr>
                </a:tc>
              </a:tr>
              <a:tr h="1632857">
                <a:tc rowSpan="2"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ru-RU" dirty="0" smtClean="0"/>
                        <a:t>6. Срок для принятия решения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позднее чем через 3 месяца с момента получения предложений (ч.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4 ст. 15(1) Закона Камчатского края № 359)</a:t>
                      </a:r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61257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позднее чем за 30 дней до дня окончания срока ОМСУ вправе инициировать общее собрание. 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741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100</TotalTime>
  <Words>425</Words>
  <Application>Microsoft Office PowerPoint</Application>
  <PresentationFormat>Экран (4:3)</PresentationFormat>
  <Paragraphs>48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Trebuchet MS</vt:lpstr>
      <vt:lpstr>Wingdings</vt:lpstr>
      <vt:lpstr>Wingdings 2</vt:lpstr>
      <vt:lpstr>Изящная</vt:lpstr>
      <vt:lpstr>Порядок направления предложений о проведении капитального ремонта общего имущества в многоквартирном доме в соответствии с региональной программой капитального ремонта общего имущества в многоквартирных домах в Камчатском крае</vt:lpstr>
      <vt:lpstr>Постановление Правительства  Камчатского края от 04.12.2017 № 509-П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Порядок направления предложений о проведении капитального ремонта общего имущества в многоквартирном доме в соответствии с региональной программой капитального ремонта общего имущества в многоквартирных домах в Камчатском крае</dc:title>
  <dc:creator>Ла-Душка</dc:creator>
  <cp:lastModifiedBy>Конькова Елена Вячеславовна</cp:lastModifiedBy>
  <cp:revision>12</cp:revision>
  <dcterms:created xsi:type="dcterms:W3CDTF">2001-12-31T13:32:33Z</dcterms:created>
  <dcterms:modified xsi:type="dcterms:W3CDTF">2019-11-26T03:19:54Z</dcterms:modified>
</cp:coreProperties>
</file>