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76" r:id="rId2"/>
    <p:sldMasterId id="2147483888" r:id="rId3"/>
  </p:sldMasterIdLst>
  <p:notesMasterIdLst>
    <p:notesMasterId r:id="rId1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89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0251968503937"/>
          <c:y val="5.3085875984251962E-2"/>
          <c:w val="0.65557611548556427"/>
          <c:h val="0.787739510424767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41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5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Количество поступивших дел</c:v>
                </c:pt>
                <c:pt idx="1">
                  <c:v>Количество рассмотренных дел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1932</c:v>
                </c:pt>
                <c:pt idx="1">
                  <c:v>1911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4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Количество поступивших дел</c:v>
                </c:pt>
                <c:pt idx="1">
                  <c:v>Количество рассмотренных дел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1908</c:v>
                </c:pt>
                <c:pt idx="1">
                  <c:v>1872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044480"/>
        <c:axId val="89046400"/>
        <c:axId val="0"/>
      </c:bar3DChart>
      <c:catAx>
        <c:axId val="89044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89046400"/>
        <c:crosses val="autoZero"/>
        <c:auto val="1"/>
        <c:lblAlgn val="ctr"/>
        <c:lblOffset val="100"/>
        <c:noMultiLvlLbl val="0"/>
      </c:catAx>
      <c:valAx>
        <c:axId val="89046400"/>
        <c:scaling>
          <c:orientation val="minMax"/>
          <c:max val="19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ru-RU"/>
          </a:p>
        </c:txPr>
        <c:crossAx val="89044480"/>
        <c:crosses val="autoZero"/>
        <c:crossBetween val="between"/>
        <c:majorUnit val="20"/>
      </c:valAx>
    </c:plotArea>
    <c:legend>
      <c:legendPos val="r"/>
      <c:layout/>
      <c:overlay val="0"/>
      <c:txPr>
        <a:bodyPr/>
        <a:lstStyle/>
        <a:p>
          <a:pPr>
            <a:defRPr sz="3200"/>
          </a:pPr>
          <a:endParaRPr lang="ru-RU"/>
        </a:p>
      </c:txPr>
    </c:legend>
    <c:plotVisOnly val="1"/>
    <c:dispBlanksAs val="gap"/>
    <c:showDLblsOverMax val="0"/>
  </c:chart>
  <c:spPr>
    <a:solidFill>
      <a:schemeClr val="accent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0251968503937"/>
          <c:y val="5.3085875984251962E-2"/>
          <c:w val="0.58809564637745559"/>
          <c:h val="0.634886072834645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городские округа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41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5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1157</c:v>
                </c:pt>
                <c:pt idx="1">
                  <c:v>987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районы и поселения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9937398260096703E-2"/>
                  <c:y val="2.44957350417854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009380600223165E-2"/>
                  <c:y val="7.3487205125356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754</c:v>
                </c:pt>
                <c:pt idx="1">
                  <c:v>885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3484032"/>
        <c:axId val="89384064"/>
        <c:axId val="0"/>
      </c:bar3DChart>
      <c:catAx>
        <c:axId val="83484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4400" baseline="0"/>
            </a:pPr>
            <a:endParaRPr lang="ru-RU"/>
          </a:p>
        </c:txPr>
        <c:crossAx val="89384064"/>
        <c:crosses val="autoZero"/>
        <c:auto val="1"/>
        <c:lblAlgn val="ctr"/>
        <c:lblOffset val="100"/>
        <c:noMultiLvlLbl val="0"/>
      </c:catAx>
      <c:valAx>
        <c:axId val="8938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600"/>
            </a:pPr>
            <a:endParaRPr lang="ru-RU"/>
          </a:p>
        </c:txPr>
        <c:crossAx val="83484032"/>
        <c:crosses val="autoZero"/>
        <c:crossBetween val="between"/>
        <c:majorUnit val="500"/>
      </c:valAx>
    </c:plotArea>
    <c:legend>
      <c:legendPos val="r"/>
      <c:layout>
        <c:manualLayout>
          <c:xMode val="edge"/>
          <c:yMode val="edge"/>
          <c:x val="0.74759688537022462"/>
          <c:y val="0.27729502952755908"/>
          <c:w val="0.25240311462977544"/>
          <c:h val="0.4454099409448819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solidFill>
      <a:schemeClr val="accent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669036773691813E-2"/>
          <c:y val="3.4335875984251973E-2"/>
          <c:w val="0.78978413509610046"/>
          <c:h val="0.8071744586614173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41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статья 4</c:v>
                </c:pt>
                <c:pt idx="1">
                  <c:v>статья 7.8</c:v>
                </c:pt>
                <c:pt idx="2">
                  <c:v>статья 9</c:v>
                </c:pt>
                <c:pt idx="3">
                  <c:v>статья 10</c:v>
                </c:pt>
                <c:pt idx="4">
                  <c:v>статья 10.1</c:v>
                </c:pt>
                <c:pt idx="5">
                  <c:v>статья 11</c:v>
                </c:pt>
                <c:pt idx="6">
                  <c:v>статья 11.1</c:v>
                </c:pt>
                <c:pt idx="7">
                  <c:v>статья 14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913</c:v>
                </c:pt>
                <c:pt idx="1">
                  <c:v>16</c:v>
                </c:pt>
                <c:pt idx="2">
                  <c:v>96</c:v>
                </c:pt>
                <c:pt idx="3">
                  <c:v>868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статья 4</c:v>
                </c:pt>
                <c:pt idx="1">
                  <c:v>статья 7.8</c:v>
                </c:pt>
                <c:pt idx="2">
                  <c:v>статья 9</c:v>
                </c:pt>
                <c:pt idx="3">
                  <c:v>статья 10</c:v>
                </c:pt>
                <c:pt idx="4">
                  <c:v>статья 10.1</c:v>
                </c:pt>
                <c:pt idx="5">
                  <c:v>статья 11</c:v>
                </c:pt>
                <c:pt idx="6">
                  <c:v>статья 11.1</c:v>
                </c:pt>
                <c:pt idx="7">
                  <c:v>статья 14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903</c:v>
                </c:pt>
                <c:pt idx="1">
                  <c:v>9</c:v>
                </c:pt>
                <c:pt idx="2">
                  <c:v>50</c:v>
                </c:pt>
                <c:pt idx="3">
                  <c:v>905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9559040"/>
        <c:axId val="89560576"/>
        <c:axId val="5124096"/>
      </c:bar3DChart>
      <c:catAx>
        <c:axId val="89559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ru-RU"/>
          </a:p>
        </c:txPr>
        <c:crossAx val="89560576"/>
        <c:crosses val="autoZero"/>
        <c:auto val="1"/>
        <c:lblAlgn val="ctr"/>
        <c:lblOffset val="100"/>
        <c:noMultiLvlLbl val="0"/>
      </c:catAx>
      <c:valAx>
        <c:axId val="8956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9559040"/>
        <c:crosses val="autoZero"/>
        <c:crossBetween val="between"/>
      </c:valAx>
      <c:serAx>
        <c:axId val="512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89560576"/>
        <c:crosses val="autoZero"/>
      </c:serAx>
    </c:plotArea>
    <c:legend>
      <c:legendPos val="r"/>
      <c:layout>
        <c:manualLayout>
          <c:xMode val="edge"/>
          <c:yMode val="edge"/>
          <c:x val="0.86752805243861797"/>
          <c:y val="0.28979502952755903"/>
          <c:w val="0.11932096433729586"/>
          <c:h val="0.22459555147467275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solidFill>
      <a:schemeClr val="accent1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560235407075055E-2"/>
          <c:y val="5.7562226386631714E-2"/>
          <c:w val="0.6631053481315532"/>
          <c:h val="0.820685753831559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explosion val="16"/>
          </c:dPt>
          <c:dPt>
            <c:idx val="1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21961442357576988"/>
                  <c:y val="-9.0236230881083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9521741468073375"/>
                  <c:y val="2.540259558486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0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1531</c:v>
                </c:pt>
                <c:pt idx="1">
                  <c:v>1368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972010245548652"/>
          <c:y val="0.30803499918353378"/>
          <c:w val="0.20057149613345715"/>
          <c:h val="0.2604880912575912"/>
        </c:manualLayout>
      </c:layout>
      <c:overlay val="0"/>
      <c:txPr>
        <a:bodyPr/>
        <a:lstStyle/>
        <a:p>
          <a:pPr>
            <a:defRPr sz="2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664286814135667E-2"/>
          <c:y val="9.329452812121404E-2"/>
          <c:w val="0.65969314812974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</c:dPt>
          <c:dLbls>
            <c:dLbl>
              <c:idx val="0"/>
              <c:layout>
                <c:manualLayout>
                  <c:x val="-0.15872310484020294"/>
                  <c:y val="1.9981025036018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8693019245424972"/>
                  <c:y val="-0.13174925008332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644</c:v>
                </c:pt>
                <c:pt idx="1">
                  <c:v>872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410591805588855"/>
          <c:y val="0.3187170120427536"/>
          <c:w val="0.24661148761248752"/>
          <c:h val="0.25898401059494269"/>
        </c:manualLayout>
      </c:layout>
      <c:overlay val="0"/>
      <c:txPr>
        <a:bodyPr/>
        <a:lstStyle/>
        <a:p>
          <a:pPr>
            <a:defRPr sz="3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8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057152777777777"/>
          <c:y val="0"/>
          <c:w val="0.52070558255042132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Наложено штрафов</c:v>
                </c:pt>
              </c:strCache>
            </c:strRef>
          </c:tx>
          <c:spPr>
            <a:effectLst>
              <a:outerShdw blurRad="50800" dist="50800" dir="5400000" sx="118000" sy="118000" algn="ctr" rotWithShape="0">
                <a:srgbClr val="000000">
                  <a:alpha val="91000"/>
                </a:srgbClr>
              </a:outerShdw>
            </a:effectLst>
          </c:spPr>
          <c:dLbls>
            <c:dLbl>
              <c:idx val="0"/>
              <c:layout>
                <c:manualLayout>
                  <c:x val="-0.22426147992693718"/>
                  <c:y val="-0.12485692864648733"/>
                </c:manualLayout>
              </c:layout>
              <c:spPr>
                <a:ln w="3175"/>
              </c:spPr>
              <c:txPr>
                <a:bodyPr/>
                <a:lstStyle/>
                <a:p>
                  <a:pPr>
                    <a:defRPr sz="4000" b="1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4253497118920211"/>
                  <c:y val="0.20504186549916309"/>
                </c:manualLayout>
              </c:layout>
              <c:tx>
                <c:rich>
                  <a:bodyPr/>
                  <a:lstStyle/>
                  <a:p>
                    <a:r>
                      <a:rPr lang="en-US" sz="4000" b="1" dirty="0"/>
                      <a:t>6201,8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 w="3175"/>
            </c:spPr>
            <c:txPr>
              <a:bodyPr/>
              <a:lstStyle/>
              <a:p>
                <a:pPr>
                  <a:defRPr sz="4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2015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5441.4</c:v>
                </c:pt>
                <c:pt idx="1">
                  <c:v>6201.8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2015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spPr>
        <a:ln cap="rnd"/>
      </c:spPr>
      <c:txPr>
        <a:bodyPr/>
        <a:lstStyle/>
        <a:p>
          <a:pPr>
            <a:defRPr sz="3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4.0478380864765406E-2"/>
          <c:w val="0.70293467471792559"/>
          <c:h val="0.728675236481660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2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наложено штрафов на сумму</c:v>
                </c:pt>
                <c:pt idx="1">
                  <c:v>взыскано штрафов на сумму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6201800</c:v>
                </c:pt>
                <c:pt idx="1">
                  <c:v>4293134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1999143728146104E-2"/>
                  <c:y val="8.42044336343580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141633897350948E-3"/>
                  <c:y val="-7.359797324106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наложено штрафов на сумму</c:v>
                </c:pt>
                <c:pt idx="1">
                  <c:v>взыскано штрафов на сумму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5441400</c:v>
                </c:pt>
                <c:pt idx="1">
                  <c:v>3239504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30"/>
        <c:axId val="34266496"/>
        <c:axId val="34149504"/>
      </c:barChart>
      <c:catAx>
        <c:axId val="34266496"/>
        <c:scaling>
          <c:orientation val="minMax"/>
        </c:scaling>
        <c:delete val="0"/>
        <c:axPos val="b"/>
        <c:majorTickMark val="out"/>
        <c:minorTickMark val="none"/>
        <c:tickLblPos val="nextTo"/>
        <c:crossAx val="34149504"/>
        <c:crosses val="autoZero"/>
        <c:auto val="1"/>
        <c:lblAlgn val="ctr"/>
        <c:lblOffset val="100"/>
        <c:noMultiLvlLbl val="0"/>
      </c:catAx>
      <c:valAx>
        <c:axId val="341495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4266496"/>
        <c:crosses val="autoZero"/>
        <c:crossBetween val="between"/>
      </c:valAx>
      <c:spPr>
        <a:effectLst>
          <a:glow rad="215900">
            <a:schemeClr val="accent1">
              <a:alpha val="40000"/>
            </a:schemeClr>
          </a:glow>
          <a:softEdge rad="304800"/>
        </a:effectLst>
      </c:spPr>
    </c:plotArea>
    <c:legend>
      <c:legendPos val="r"/>
      <c:layout/>
      <c:overlay val="0"/>
      <c:txPr>
        <a:bodyPr/>
        <a:lstStyle/>
        <a:p>
          <a:pPr>
            <a:defRPr sz="3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7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571312379753104"/>
          <c:y val="0"/>
          <c:w val="0.52070558255042132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Прекращено дел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43061111111111"/>
                  <c:y val="3.8932971014492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6000" b="1" dirty="0" smtClean="0"/>
                      <a:t>430</a:t>
                    </a:r>
                    <a:endParaRPr lang="en-US" sz="32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cap="rnd"/>
              <a:scene3d>
                <a:camera prst="orthographicFront"/>
                <a:lightRig rig="threePt" dir="t"/>
              </a:scene3d>
              <a:sp3d>
                <a:bevelT h="6350"/>
              </a:sp3d>
            </c:spPr>
            <c:txPr>
              <a:bodyPr/>
              <a:lstStyle/>
              <a:p>
                <a:pPr>
                  <a:defRPr sz="60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2015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342</c:v>
                </c:pt>
                <c:pt idx="1">
                  <c:v>430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2015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463449374902262"/>
          <c:y val="0.34289609897625217"/>
          <c:w val="0.31556620418761988"/>
          <c:h val="0.31420780204749565"/>
        </c:manualLayout>
      </c:layout>
      <c:overlay val="0"/>
      <c:spPr>
        <a:ln cap="rnd"/>
      </c:spPr>
      <c:txPr>
        <a:bodyPr/>
        <a:lstStyle/>
        <a:p>
          <a:pPr>
            <a:defRPr sz="4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898602397004621"/>
          <c:y val="9.106131064802324E-4"/>
          <c:w val="0.49143150761026561"/>
          <c:h val="0.743575749880604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FF00"/>
            </a:solidFill>
          </c:spPr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4.7331972860715284E-2"/>
                  <c:y val="5.3193404196070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964298313832574E-2"/>
                  <c:y val="3.6374205174893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2021344606934513E-2"/>
                  <c:y val="-0.129382269213954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722159526134523"/>
                  <c:y val="-0.14554623800818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600" baseline="0">
                    <a:solidFill>
                      <a:schemeClr val="bg1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Кол-во МО, обеспечивающих взыскание штрафов к объему затраченных бюджетных средств на организацию деятельности комиссий выше 100 %</c:v>
                </c:pt>
                <c:pt idx="1">
                  <c:v>от 40 до 100 %</c:v>
                </c:pt>
                <c:pt idx="2">
                  <c:v>от  5 до 40 %</c:v>
                </c:pt>
                <c:pt idx="3">
                  <c:v> с нулевым результатом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13</c:v>
                </c:pt>
                <c:pt idx="3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2000" baseline="0"/>
            </a:pPr>
            <a:endParaRPr lang="ru-RU"/>
          </a:p>
        </c:txPr>
      </c:legendEntry>
      <c:layout>
        <c:manualLayout>
          <c:xMode val="edge"/>
          <c:yMode val="edge"/>
          <c:x val="2.475358488433059E-2"/>
          <c:y val="0.53326145579784068"/>
          <c:w val="0.95518285492645072"/>
          <c:h val="0.45184481666539217"/>
        </c:manualLayout>
      </c:layout>
      <c:overlay val="0"/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4A4E1-1AF8-4EBC-85ED-9D744A4CA74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5D059-10E9-439D-88D4-CD9A7C30C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5D059-10E9-439D-88D4-CD9A7C30C95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87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5D059-10E9-439D-88D4-CD9A7C30C95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2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5D059-10E9-439D-88D4-CD9A7C30C95B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02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8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539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8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87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515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1955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9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51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3730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6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3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0F6375-A4A5-47CE-8A75-72CE37577A6E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1357D5-3648-48C1-A447-E02E372D6CA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0F6375-A4A5-47CE-8A75-72CE37577A6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22.03.2017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1357D5-3648-48C1-A447-E02E372D6CA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181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СОВЕЩАНИЕ ПО ТЕМЕ:</a:t>
            </a:r>
            <a:br>
              <a:rPr lang="ru-RU" sz="4800" b="1" dirty="0" smtClean="0"/>
            </a:br>
            <a:r>
              <a:rPr lang="ru-RU" sz="4800" b="1" dirty="0" smtClean="0"/>
              <a:t>«ИТОГИ ДЕЯТЕЛЬНОСТИ АДМИНИСТРАТИВНЫХ КОМИССИЙ В 2016 ГОДУ»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9000" dirty="0"/>
              <a:t>г</a:t>
            </a:r>
            <a:r>
              <a:rPr lang="ru-RU" sz="9000" dirty="0" smtClean="0"/>
              <a:t>. Петропавловск-Камчатский                                                        22 марта 2017 год</a:t>
            </a:r>
            <a:endParaRPr lang="ru-RU" sz="9000" dirty="0"/>
          </a:p>
        </p:txBody>
      </p:sp>
    </p:spTree>
    <p:extLst>
      <p:ext uri="{BB962C8B-B14F-4D97-AF65-F5344CB8AC3E}">
        <p14:creationId xmlns:p14="http://schemas.microsoft.com/office/powerpoint/2010/main" val="22128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611167"/>
              </p:ext>
            </p:extLst>
          </p:nvPr>
        </p:nvGraphicFramePr>
        <p:xfrm>
          <a:off x="899592" y="2204864"/>
          <a:ext cx="740886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Сравнительный анализ сумм </a:t>
            </a:r>
            <a:r>
              <a:rPr lang="ru-RU" dirty="0" smtClean="0"/>
              <a:t>наложенных и взысканных штрафов </a:t>
            </a:r>
            <a:r>
              <a:rPr lang="ru-RU" dirty="0"/>
              <a:t>в 2015-2016 годы</a:t>
            </a:r>
          </a:p>
        </p:txBody>
      </p:sp>
    </p:spTree>
    <p:extLst>
      <p:ext uri="{BB962C8B-B14F-4D97-AF65-F5344CB8AC3E}">
        <p14:creationId xmlns:p14="http://schemas.microsoft.com/office/powerpoint/2010/main" val="275747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Сравнительный анализ прекращенных дел в 2015-2016 годы</a:t>
            </a:r>
            <a:endParaRPr lang="ru-RU" b="1" dirty="0"/>
          </a:p>
        </p:txBody>
      </p:sp>
      <p:graphicFrame>
        <p:nvGraphicFramePr>
          <p:cNvPr id="16" name="Объект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0422503"/>
              </p:ext>
            </p:extLst>
          </p:nvPr>
        </p:nvGraphicFramePr>
        <p:xfrm>
          <a:off x="467544" y="1916832"/>
          <a:ext cx="82081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5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06186679"/>
              </p:ext>
            </p:extLst>
          </p:nvPr>
        </p:nvGraphicFramePr>
        <p:xfrm>
          <a:off x="251520" y="1124744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772400" cy="720080"/>
          </a:xfr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>результативность работы административных комиссий </a:t>
            </a:r>
            <a:br>
              <a:rPr lang="ru-RU" sz="3600" dirty="0" smtClean="0"/>
            </a:br>
            <a:r>
              <a:rPr lang="ru-RU" sz="3600" dirty="0" smtClean="0"/>
              <a:t>за 2016 год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7693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ПОКАЗАТЕЛИ</a:t>
            </a:r>
            <a:br>
              <a:rPr lang="ru-RU" sz="4000" b="1" dirty="0" smtClean="0"/>
            </a:br>
            <a:r>
              <a:rPr lang="ru-RU" sz="4000" b="1" dirty="0" smtClean="0"/>
              <a:t> деятельности административных     комиссий в 2016 году</a:t>
            </a:r>
            <a:endParaRPr lang="ru-RU" sz="40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91975623"/>
              </p:ext>
            </p:extLst>
          </p:nvPr>
        </p:nvGraphicFramePr>
        <p:xfrm>
          <a:off x="251520" y="2060848"/>
          <a:ext cx="8640961" cy="181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982"/>
                <a:gridCol w="699988"/>
                <a:gridCol w="699988"/>
                <a:gridCol w="699988"/>
                <a:gridCol w="785542"/>
                <a:gridCol w="777763"/>
                <a:gridCol w="785542"/>
                <a:gridCol w="785542"/>
                <a:gridCol w="785542"/>
                <a:gridCol w="785542"/>
                <a:gridCol w="785542"/>
              </a:tblGrid>
              <a:tr h="50405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ПОСТУПИЛО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 ДЕЛ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ВСЕГО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 </a:t>
                      </a:r>
                    </a:p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</a:t>
                      </a:r>
                    </a:p>
                    <a:p>
                      <a:pPr algn="ctr"/>
                      <a:r>
                        <a:rPr lang="ru-RU" sz="1400" dirty="0" smtClean="0"/>
                        <a:t>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</a:t>
                      </a:r>
                    </a:p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</a:t>
                      </a:r>
                    </a:p>
                    <a:p>
                      <a:pPr algn="ctr"/>
                      <a:r>
                        <a:rPr lang="ru-RU" sz="1400" dirty="0" smtClean="0"/>
                        <a:t>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</a:t>
                      </a:r>
                    </a:p>
                    <a:p>
                      <a:pPr algn="ctr"/>
                      <a:r>
                        <a:rPr lang="ru-RU" sz="1400" dirty="0" smtClean="0"/>
                        <a:t>10.1</a:t>
                      </a:r>
                    </a:p>
                    <a:p>
                      <a:pPr algn="ctr"/>
                      <a:r>
                        <a:rPr lang="ru-RU" sz="1400" dirty="0" smtClean="0"/>
                        <a:t> 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 11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 11.1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статья 14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статья 8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</a:rPr>
                        <a:t>статья 12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1908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903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905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248930"/>
              </p:ext>
            </p:extLst>
          </p:nvPr>
        </p:nvGraphicFramePr>
        <p:xfrm>
          <a:off x="971601" y="3933055"/>
          <a:ext cx="741682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6824"/>
              </a:tblGrid>
              <a:tr h="4240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из них административными комиссиями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РАССМОТРЕНО</a:t>
                      </a:r>
                      <a:endParaRPr lang="ru-RU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/>
                        <a:t>1872 дела</a:t>
                      </a:r>
                      <a:endParaRPr lang="ru-RU" sz="4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842982"/>
              </p:ext>
            </p:extLst>
          </p:nvPr>
        </p:nvGraphicFramePr>
        <p:xfrm>
          <a:off x="1187624" y="5229199"/>
          <a:ext cx="7272807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1"/>
                <a:gridCol w="1080120"/>
                <a:gridCol w="1080120"/>
                <a:gridCol w="1080120"/>
                <a:gridCol w="1200131"/>
                <a:gridCol w="1212135"/>
              </a:tblGrid>
              <a:tr h="45034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Возвращено  материалов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Передано по подведомственности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прекращено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вынесено предупреждений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Наложено</a:t>
                      </a:r>
                    </a:p>
                    <a:p>
                      <a:pPr algn="ctr"/>
                      <a:r>
                        <a:rPr lang="ru-RU" sz="1100" dirty="0" smtClean="0"/>
                        <a:t>ШТРАФОВ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Остаток не рассмотренных дел</a:t>
                      </a:r>
                      <a:endParaRPr lang="ru-RU" sz="1100" dirty="0"/>
                    </a:p>
                  </a:txBody>
                  <a:tcPr/>
                </a:tc>
              </a:tr>
              <a:tr h="62977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430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1368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47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5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7924800" cy="11555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Наложено штрафов на сумму </a:t>
            </a:r>
            <a:br>
              <a:rPr lang="ru-RU" dirty="0" smtClean="0"/>
            </a:br>
            <a:r>
              <a:rPr lang="ru-RU" dirty="0" smtClean="0"/>
              <a:t>5 </a:t>
            </a:r>
            <a:r>
              <a:rPr lang="ru-RU" dirty="0"/>
              <a:t>441 400,0 </a:t>
            </a:r>
            <a:r>
              <a:rPr lang="ru-RU" sz="4400" dirty="0" smtClean="0"/>
              <a:t>ТЫСЯЧ</a:t>
            </a:r>
            <a:r>
              <a:rPr lang="ru-RU" dirty="0" smtClean="0"/>
              <a:t> рублей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852936"/>
            <a:ext cx="7924800" cy="84072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Взыскано штрафов на сумму</a:t>
            </a:r>
          </a:p>
          <a:p>
            <a:pPr algn="ctr"/>
            <a:r>
              <a:rPr lang="ru-RU" sz="6600" b="1" dirty="0" smtClean="0"/>
              <a:t>3 239 504,0 </a:t>
            </a:r>
            <a:r>
              <a:rPr lang="ru-RU" sz="2800" b="1" dirty="0" smtClean="0"/>
              <a:t>ТЫСЯЧ</a:t>
            </a:r>
            <a:r>
              <a:rPr lang="ru-RU" sz="6600" b="1" dirty="0" smtClean="0"/>
              <a:t> </a:t>
            </a:r>
            <a:r>
              <a:rPr lang="ru-RU" sz="3600" b="1" dirty="0" smtClean="0"/>
              <a:t>рублей</a:t>
            </a:r>
            <a:endParaRPr lang="ru-RU" sz="36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27984" y="1916832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77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04664"/>
            <a:ext cx="7772400" cy="864096"/>
          </a:xfrm>
        </p:spPr>
        <p:txBody>
          <a:bodyPr/>
          <a:lstStyle/>
          <a:p>
            <a:pPr algn="ctr"/>
            <a:r>
              <a:rPr lang="ru-RU" sz="2400" dirty="0" smtClean="0"/>
              <a:t>СРАВНИТЕЛЬНЫЙ АНАЛИЗ ПОКАЗАТЕЛЕЙ ДЕЯТЕЛЬНОСТИ АДМИНИСТРАТИВНЫХ КОМИССИЙ  ЗА 2015-2016 ГОДЫ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7772400" cy="504056"/>
          </a:xfrm>
        </p:spPr>
        <p:txBody>
          <a:bodyPr/>
          <a:lstStyle/>
          <a:p>
            <a:pPr algn="ctr"/>
            <a:r>
              <a:rPr lang="ru-RU" dirty="0" smtClean="0"/>
              <a:t>КОЛИЧЕСТВО ПОСТУПИВШИХ ДЕЛ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12284858"/>
              </p:ext>
            </p:extLst>
          </p:nvPr>
        </p:nvGraphicFramePr>
        <p:xfrm>
          <a:off x="827584" y="1268760"/>
          <a:ext cx="748883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35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04664"/>
            <a:ext cx="7772400" cy="864096"/>
          </a:xfrm>
        </p:spPr>
        <p:txBody>
          <a:bodyPr/>
          <a:lstStyle/>
          <a:p>
            <a:pPr algn="ctr"/>
            <a:r>
              <a:rPr lang="ru-RU" sz="2400" dirty="0" smtClean="0"/>
              <a:t>СРАВНИТЕЛЬНЫЙ АНАЛИЗ РАССМОТРЕННЫХ ДЕЛ В РАЗРЕЗЕ МУНИЦИПАЛЬНЫХ ОБРАЗОВАНИЙ </a:t>
            </a:r>
            <a:br>
              <a:rPr lang="ru-RU" sz="2400" dirty="0" smtClean="0"/>
            </a:br>
            <a:r>
              <a:rPr lang="ru-RU" sz="2400" dirty="0" smtClean="0"/>
              <a:t> ЗА 2015-2016 ГОДЫ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7772400" cy="504056"/>
          </a:xfrm>
        </p:spPr>
        <p:txBody>
          <a:bodyPr/>
          <a:lstStyle/>
          <a:p>
            <a:pPr algn="ctr"/>
            <a:r>
              <a:rPr lang="ru-RU" dirty="0" smtClean="0"/>
              <a:t>КОЛИЧЕСТВО ПОСТУПИВШИХ ДЕЛ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93899177"/>
              </p:ext>
            </p:extLst>
          </p:nvPr>
        </p:nvGraphicFramePr>
        <p:xfrm>
          <a:off x="467544" y="141277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8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04664"/>
            <a:ext cx="7772400" cy="864096"/>
          </a:xfrm>
        </p:spPr>
        <p:txBody>
          <a:bodyPr/>
          <a:lstStyle/>
          <a:p>
            <a:pPr algn="ctr"/>
            <a:r>
              <a:rPr lang="ru-RU" sz="2800" dirty="0" smtClean="0"/>
              <a:t>АНАЛИЗ РАССМОТРЕННЫХ ДЕЛ В РАЗРЕЗЕ СТАТЕЙ</a:t>
            </a:r>
            <a:br>
              <a:rPr lang="ru-RU" sz="2800" dirty="0" smtClean="0"/>
            </a:br>
            <a:r>
              <a:rPr lang="ru-RU" sz="2800" dirty="0" smtClean="0"/>
              <a:t> ЗА 2015-2016 ГОДЫ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7772400" cy="504056"/>
          </a:xfrm>
        </p:spPr>
        <p:txBody>
          <a:bodyPr/>
          <a:lstStyle/>
          <a:p>
            <a:pPr algn="ctr"/>
            <a:r>
              <a:rPr lang="ru-RU" dirty="0" smtClean="0"/>
              <a:t>КОЛИЧЕСТВО ПОСТУПИВШИХ ДЕЛ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32153720"/>
              </p:ext>
            </p:extLst>
          </p:nvPr>
        </p:nvGraphicFramePr>
        <p:xfrm>
          <a:off x="0" y="1340768"/>
          <a:ext cx="9001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75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04664"/>
            <a:ext cx="7772400" cy="1080120"/>
          </a:xfrm>
        </p:spPr>
        <p:txBody>
          <a:bodyPr/>
          <a:lstStyle/>
          <a:p>
            <a:pPr algn="ctr"/>
            <a:r>
              <a:rPr lang="ru-RU" sz="3200" dirty="0" smtClean="0"/>
              <a:t>СРАВНИТЕЛЬНЫЙ АНАЛИЗ КОЛЛИЧЕСТВА НАЛОЖЕННЫХ ШТРАФОВ</a:t>
            </a:r>
            <a:br>
              <a:rPr lang="ru-RU" sz="3200" dirty="0" smtClean="0"/>
            </a:br>
            <a:r>
              <a:rPr lang="ru-RU" sz="3200" dirty="0" smtClean="0"/>
              <a:t>  ЗА 2015-2016 ГОДЫ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61976035"/>
              </p:ext>
            </p:extLst>
          </p:nvPr>
        </p:nvGraphicFramePr>
        <p:xfrm>
          <a:off x="683568" y="1628800"/>
          <a:ext cx="7848872" cy="514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75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22138025"/>
              </p:ext>
            </p:extLst>
          </p:nvPr>
        </p:nvGraphicFramePr>
        <p:xfrm>
          <a:off x="539552" y="2060848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772400" cy="720080"/>
          </a:xfrm>
        </p:spPr>
        <p:txBody>
          <a:bodyPr/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КОЛИЧЕСТВО ДЕЛ, НАПРАВЛЕННЫХ </a:t>
            </a:r>
            <a:r>
              <a:rPr lang="ru-RU" sz="3600" dirty="0" smtClean="0"/>
              <a:t>В</a:t>
            </a:r>
            <a:br>
              <a:rPr lang="ru-RU" sz="3600" dirty="0" smtClean="0"/>
            </a:br>
            <a:r>
              <a:rPr lang="ru-RU" sz="3600" dirty="0" smtClean="0"/>
              <a:t>СЛУЖБУ СУДЕБНЫХ ПРИСТАВОВ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185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Сравнительный анализ сумм наложенных штрафов в 2015-2016 годы</a:t>
            </a:r>
            <a:endParaRPr lang="ru-RU" sz="4000" b="1" dirty="0"/>
          </a:p>
        </p:txBody>
      </p:sp>
      <p:graphicFrame>
        <p:nvGraphicFramePr>
          <p:cNvPr id="16" name="Объект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26588300"/>
              </p:ext>
            </p:extLst>
          </p:nvPr>
        </p:nvGraphicFramePr>
        <p:xfrm>
          <a:off x="827584" y="1844824"/>
          <a:ext cx="7704056" cy="4032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381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684</TotalTime>
  <Words>168</Words>
  <Application>Microsoft Office PowerPoint</Application>
  <PresentationFormat>Экран (4:3)</PresentationFormat>
  <Paragraphs>89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Поток</vt:lpstr>
      <vt:lpstr>Волна</vt:lpstr>
      <vt:lpstr>1_Поток</vt:lpstr>
      <vt:lpstr>СОВЕЩАНИЕ ПО ТЕМЕ: «ИТОГИ ДЕЯТЕЛЬНОСТИ АДМИНИСТРАТИВНЫХ КОМИССИЙ В 2016 ГОДУ»</vt:lpstr>
      <vt:lpstr>ПОКАЗАТЕЛИ  деятельности административных     комиссий в 2016 году</vt:lpstr>
      <vt:lpstr>         Наложено штрафов на сумму  5 441 400,0 ТЫСЯЧ рублей </vt:lpstr>
      <vt:lpstr>СРАВНИТЕЛЬНЫЙ АНАЛИЗ ПОКАЗАТЕЛЕЙ ДЕЯТЕЛЬНОСТИ АДМИНИСТРАТИВНЫХ КОМИССИЙ  ЗА 2015-2016 ГОДЫ</vt:lpstr>
      <vt:lpstr>СРАВНИТЕЛЬНЫЙ АНАЛИЗ РАССМОТРЕННЫХ ДЕЛ В РАЗРЕЗЕ МУНИЦИПАЛЬНЫХ ОБРАЗОВАНИЙ   ЗА 2015-2016 ГОДЫ</vt:lpstr>
      <vt:lpstr>АНАЛИЗ РАССМОТРЕННЫХ ДЕЛ В РАЗРЕЗЕ СТАТЕЙ  ЗА 2015-2016 ГОДЫ</vt:lpstr>
      <vt:lpstr>СРАВНИТЕЛЬНЫЙ АНАЛИЗ КОЛЛИЧЕСТВА НАЛОЖЕННЫХ ШТРАФОВ   ЗА 2015-2016 ГОДЫ</vt:lpstr>
      <vt:lpstr> КОЛИЧЕСТВО ДЕЛ, НАПРАВЛЕННЫХ В СЛУЖБУ СУДЕБНЫХ ПРИСТАВОВ</vt:lpstr>
      <vt:lpstr>Сравнительный анализ сумм наложенных штрафов в 2015-2016 годы</vt:lpstr>
      <vt:lpstr>Сравнительный анализ сумм наложенных и взысканных штрафов в 2015-2016 годы</vt:lpstr>
      <vt:lpstr>Сравнительный анализ прекращенных дел в 2015-2016 годы</vt:lpstr>
      <vt:lpstr> результативность работы административных комиссий  за 2016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АДМИНИСТРАТВИНЫХ КОМИССИЙ</dc:title>
  <dc:creator>Савчук Александр Николаевич</dc:creator>
  <cp:lastModifiedBy>Савчук Александр Николаевич</cp:lastModifiedBy>
  <cp:revision>131</cp:revision>
  <dcterms:created xsi:type="dcterms:W3CDTF">2017-03-10T02:22:31Z</dcterms:created>
  <dcterms:modified xsi:type="dcterms:W3CDTF">2017-03-22T04:29:03Z</dcterms:modified>
</cp:coreProperties>
</file>