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256" r:id="rId2"/>
    <p:sldId id="257" r:id="rId3"/>
    <p:sldId id="265" r:id="rId4"/>
    <p:sldId id="258" r:id="rId5"/>
    <p:sldId id="263" r:id="rId6"/>
    <p:sldId id="260" r:id="rId7"/>
    <p:sldId id="262" r:id="rId8"/>
    <p:sldId id="259" r:id="rId9"/>
    <p:sldId id="261" r:id="rId10"/>
    <p:sldId id="264" r:id="rId1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34E36-3AB7-4279-9B01-3C6E49345955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ADFFD-7519-4102-B98C-6584CE7DB9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916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BE9D-F268-483B-824F-AF513587DE58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6045-3973-4648-B6C2-E62A1F126C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BE9D-F268-483B-824F-AF513587DE58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6045-3973-4648-B6C2-E62A1F126C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BE9D-F268-483B-824F-AF513587DE58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6045-3973-4648-B6C2-E62A1F126CD5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BE9D-F268-483B-824F-AF513587DE58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6045-3973-4648-B6C2-E62A1F126CD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BE9D-F268-483B-824F-AF513587DE58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6045-3973-4648-B6C2-E62A1F126C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BE9D-F268-483B-824F-AF513587DE58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6045-3973-4648-B6C2-E62A1F126CD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BE9D-F268-483B-824F-AF513587DE58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6045-3973-4648-B6C2-E62A1F126C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BE9D-F268-483B-824F-AF513587DE58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6045-3973-4648-B6C2-E62A1F126C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BE9D-F268-483B-824F-AF513587DE58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6045-3973-4648-B6C2-E62A1F126C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BE9D-F268-483B-824F-AF513587DE58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6045-3973-4648-B6C2-E62A1F126CD5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BE9D-F268-483B-824F-AF513587DE58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6045-3973-4648-B6C2-E62A1F126CD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0CEBE9D-F268-483B-824F-AF513587DE58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C736045-3973-4648-B6C2-E62A1F126CD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276872"/>
            <a:ext cx="7772400" cy="1780108"/>
          </a:xfrm>
        </p:spPr>
        <p:txBody>
          <a:bodyPr>
            <a:noAutofit/>
          </a:bodyPr>
          <a:lstStyle/>
          <a:p>
            <a:r>
              <a:rPr lang="ru-RU" sz="3000" b="1" dirty="0" smtClean="0"/>
              <a:t>Порядок определения вида фактического использования зданий (строений, сооружений) и помещений для целей налогообложения</a:t>
            </a:r>
            <a:endParaRPr lang="ru-RU" sz="3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6021288"/>
            <a:ext cx="5212351" cy="708496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Министерство имущественных и земельных отношений Камчатского края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1275331" cy="1364356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lumMod val="20000"/>
                <a:lumOff val="80000"/>
                <a:alpha val="40000"/>
              </a:schemeClr>
            </a:glow>
            <a:outerShdw blurRad="1270000" sx="88000" sy="88000" algn="l" rotWithShape="0">
              <a:schemeClr val="accent6">
                <a:lumMod val="20000"/>
                <a:lumOff val="8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B prst="slope"/>
          </a:sp3d>
        </p:spPr>
      </p:pic>
    </p:spTree>
    <p:extLst>
      <p:ext uri="{BB962C8B-B14F-4D97-AF65-F5344CB8AC3E}">
        <p14:creationId xmlns:p14="http://schemas.microsoft.com/office/powerpoint/2010/main" val="261111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52728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Picture 23" descr="C:\Users\SluginaYA\AppData\Local\Microsoft\Windows\Temporary Internet Files\Content.IE5\8PBUFA3K\im_20121022190758_26869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509120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67744" y="2793019"/>
            <a:ext cx="4883067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500" dirty="0" smtClean="0"/>
              <a:t>Консультант отдела распоряжения и госсобственности </a:t>
            </a:r>
            <a:endParaRPr lang="en-US" sz="1500" dirty="0" smtClean="0"/>
          </a:p>
          <a:p>
            <a:pPr algn="ctr"/>
            <a:r>
              <a:rPr lang="ru-RU" sz="1500" dirty="0" smtClean="0"/>
              <a:t>Министерства</a:t>
            </a:r>
            <a:r>
              <a:rPr lang="en-US" sz="1500" dirty="0" smtClean="0"/>
              <a:t> </a:t>
            </a:r>
            <a:r>
              <a:rPr lang="ru-RU" sz="1500" dirty="0" smtClean="0"/>
              <a:t>имущественных и земельных отношений</a:t>
            </a:r>
          </a:p>
          <a:p>
            <a:pPr algn="ctr"/>
            <a:r>
              <a:rPr lang="ru-RU" sz="1500" dirty="0" smtClean="0"/>
              <a:t>Камчатского края</a:t>
            </a:r>
          </a:p>
          <a:p>
            <a:pPr algn="ctr"/>
            <a:r>
              <a:rPr lang="ru-RU" dirty="0" smtClean="0"/>
              <a:t>Слугина Юлия Александровна</a:t>
            </a:r>
          </a:p>
          <a:p>
            <a:pPr algn="ctr"/>
            <a:r>
              <a:rPr lang="ru-RU" dirty="0" smtClean="0"/>
              <a:t>Тел: 8(4152) 42-82-24</a:t>
            </a:r>
          </a:p>
          <a:p>
            <a:pPr algn="ctr"/>
            <a:r>
              <a:rPr lang="en-US" dirty="0" smtClean="0"/>
              <a:t>SluginaYA@kamgov.ru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2703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794" y="2321276"/>
            <a:ext cx="7408333" cy="1401605"/>
          </a:xfrm>
        </p:spPr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ru-RU" sz="1200" dirty="0" smtClean="0"/>
              <a:t>Статья 378.2 Налогового Кодекса Российской Федерации</a:t>
            </a:r>
          </a:p>
          <a:p>
            <a:pPr marL="228600" indent="-228600">
              <a:buAutoNum type="arabicPeriod"/>
            </a:pPr>
            <a:r>
              <a:rPr lang="ru-RU" sz="1200" dirty="0" smtClean="0"/>
              <a:t>Закон Камчатского края от 22.11.2007 № 688 «О налоге на имущество организаций в Камчатском крае»</a:t>
            </a:r>
          </a:p>
          <a:p>
            <a:pPr marL="228600" indent="-228600">
              <a:buAutoNum type="arabicPeriod"/>
            </a:pPr>
            <a:r>
              <a:rPr lang="ru-RU" sz="1200" dirty="0" smtClean="0"/>
              <a:t>Постановление Правительства Камчатского края от 22.05.2017 № 212-П «Об утверждении Порядка определения вида фактического использования зданий (строений, сооружений) и помещений в них, расположенных на территории Камчатского края, в отношении которых налоговая база определяется как кадастровая стоимость» (далее – Порядок).</a:t>
            </a:r>
            <a:endParaRPr lang="ru-RU" sz="1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/>
              <a:t>1. Нормативно-правовая база</a:t>
            </a:r>
            <a:endParaRPr lang="ru-RU" sz="2000" dirty="0"/>
          </a:p>
        </p:txBody>
      </p:sp>
      <p:pic>
        <p:nvPicPr>
          <p:cNvPr id="1029" name="Picture 5" descr="C:\Users\SluginaYA\AppData\Local\Microsoft\Windows\Temporary Internet Files\Content.IE5\R1WRBB3N\briefcase-147768_64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301208"/>
            <a:ext cx="1512168" cy="106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476672"/>
            <a:ext cx="1368152" cy="115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29" y="3722881"/>
            <a:ext cx="1800200" cy="26462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5736" y="4138087"/>
            <a:ext cx="45365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Министерство имущественных и земельных отношений Камчатского края </a:t>
            </a:r>
            <a:r>
              <a:rPr lang="ru-RU" sz="1600" dirty="0" smtClean="0"/>
              <a:t>– уполномоченный орган по определению </a:t>
            </a:r>
            <a:r>
              <a:rPr lang="ru-RU" sz="1600" u="sng" dirty="0" smtClean="0"/>
              <a:t>перечня</a:t>
            </a:r>
            <a:r>
              <a:rPr lang="ru-RU" sz="1600" dirty="0" smtClean="0"/>
              <a:t> объектов недвижимости, в отношении которых налоговая база по налогу на имущество организаций определяется как кадастровая стоимость</a:t>
            </a:r>
          </a:p>
        </p:txBody>
      </p:sp>
    </p:spTree>
    <p:extLst>
      <p:ext uri="{BB962C8B-B14F-4D97-AF65-F5344CB8AC3E}">
        <p14:creationId xmlns:p14="http://schemas.microsoft.com/office/powerpoint/2010/main" val="331672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928" y="2348880"/>
            <a:ext cx="8092421" cy="1656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500" b="1" dirty="0" smtClean="0"/>
              <a:t>На уплату налога на имущество организаций исходя из кадастровой стоимости перешли собственники объектов недвижимости:</a:t>
            </a:r>
          </a:p>
          <a:p>
            <a:pPr marL="0" indent="0">
              <a:buNone/>
            </a:pPr>
            <a:r>
              <a:rPr lang="ru-RU" sz="1500" dirty="0" smtClean="0"/>
              <a:t>-расположенных </a:t>
            </a:r>
            <a:r>
              <a:rPr lang="ru-RU" sz="1500" dirty="0"/>
              <a:t>на </a:t>
            </a:r>
            <a:r>
              <a:rPr lang="ru-RU" sz="1500" dirty="0" smtClean="0"/>
              <a:t>территории Петропавловск-Камчатского городского округа </a:t>
            </a:r>
            <a:r>
              <a:rPr lang="ru-RU" sz="1500" u="sng" dirty="0" smtClean="0"/>
              <a:t>с </a:t>
            </a:r>
            <a:r>
              <a:rPr lang="ru-RU" sz="1500" u="sng" dirty="0"/>
              <a:t>01.01.2017 </a:t>
            </a:r>
            <a:endParaRPr lang="ru-RU" sz="1500" u="sng" dirty="0" smtClean="0"/>
          </a:p>
          <a:p>
            <a:pPr marL="0" indent="0">
              <a:buNone/>
            </a:pPr>
            <a:r>
              <a:rPr lang="ru-RU" sz="1500" dirty="0" smtClean="0"/>
              <a:t>-расположенных </a:t>
            </a:r>
            <a:r>
              <a:rPr lang="ru-RU" sz="1500" dirty="0"/>
              <a:t>на территории </a:t>
            </a:r>
            <a:r>
              <a:rPr lang="ru-RU" sz="1500" dirty="0" err="1" smtClean="0"/>
              <a:t>Вилючинского</a:t>
            </a:r>
            <a:r>
              <a:rPr lang="ru-RU" sz="1500" dirty="0" smtClean="0"/>
              <a:t> городского округа и </a:t>
            </a:r>
            <a:r>
              <a:rPr lang="ru-RU" sz="1500" dirty="0" err="1" smtClean="0"/>
              <a:t>Елизовского</a:t>
            </a:r>
            <a:r>
              <a:rPr lang="ru-RU" sz="1500" dirty="0" smtClean="0"/>
              <a:t> городского поселения с </a:t>
            </a:r>
            <a:r>
              <a:rPr lang="ru-RU" sz="1500" u="sng" dirty="0"/>
              <a:t>01.01.2018 </a:t>
            </a:r>
            <a:endParaRPr lang="ru-RU" sz="1500" u="sng" dirty="0" smtClean="0"/>
          </a:p>
          <a:p>
            <a:pPr marL="0" indent="0">
              <a:buNone/>
            </a:pPr>
            <a:r>
              <a:rPr lang="ru-RU" sz="1500" dirty="0" smtClean="0"/>
              <a:t>-расположенных на территории Камчатского края с </a:t>
            </a:r>
            <a:r>
              <a:rPr lang="ru-RU" sz="1500" u="sng" dirty="0"/>
              <a:t>01.01.2019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/>
              <a:t>2. Переход на систему исчисления налога на имущество исходя из кадастровой стоимости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6652" y="3951099"/>
            <a:ext cx="25747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Налогоплательщики: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4351209"/>
            <a:ext cx="4283968" cy="2616101"/>
          </a:xfrm>
          <a:prstGeom prst="rect">
            <a:avLst/>
          </a:prstGeom>
          <a:ln>
            <a:noFill/>
          </a:ln>
          <a:effectLst>
            <a:softEdge rad="3175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dirty="0" smtClean="0"/>
              <a:t>               1. Российские и иностранные организации, являющиеся собственниками объектов недвижимого имущества, отвечающих критериям налогообложения от кадастровой стоимости.</a:t>
            </a:r>
          </a:p>
          <a:p>
            <a:r>
              <a:rPr lang="ru-RU" sz="1200" dirty="0" smtClean="0"/>
              <a:t>              2. Организации, владеющие объектами недвижимости на правах хозяйственного ведения, отвечающими критериям налогообложения от кадастровой стоимости.</a:t>
            </a:r>
          </a:p>
          <a:p>
            <a:r>
              <a:rPr lang="ru-RU" sz="1200" dirty="0" smtClean="0"/>
              <a:t>              3. Организации, владеющие жилыми домами и жилыми помещениями, не учитываемые на балансе в качестве объектов основных средств.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214417" y="4077072"/>
            <a:ext cx="2618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Налоговый ставки: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4581128"/>
            <a:ext cx="1008112" cy="4680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</a:rPr>
              <a:t>1,5%</a:t>
            </a:r>
            <a:endParaRPr lang="ru-RU" sz="25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40152" y="4581128"/>
            <a:ext cx="1008112" cy="4680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</a:rPr>
              <a:t>1,7%</a:t>
            </a:r>
            <a:endParaRPr lang="ru-RU" sz="25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21172" y="4581128"/>
            <a:ext cx="1008112" cy="4680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</a:rPr>
              <a:t>2,0%</a:t>
            </a:r>
            <a:endParaRPr lang="ru-RU" sz="25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4702" y="5062872"/>
            <a:ext cx="83869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dirty="0" smtClean="0"/>
              <a:t>в 2017 г.</a:t>
            </a:r>
            <a:endParaRPr lang="ru-RU" sz="1500" dirty="0"/>
          </a:p>
        </p:txBody>
      </p:sp>
      <p:sp>
        <p:nvSpPr>
          <p:cNvPr id="14" name="TextBox 13"/>
          <p:cNvSpPr txBox="1"/>
          <p:nvPr/>
        </p:nvSpPr>
        <p:spPr>
          <a:xfrm>
            <a:off x="6012160" y="5073097"/>
            <a:ext cx="85311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dirty="0" smtClean="0"/>
              <a:t>в 2018 г.</a:t>
            </a:r>
            <a:endParaRPr lang="ru-RU" sz="1500" dirty="0"/>
          </a:p>
        </p:txBody>
      </p:sp>
      <p:sp>
        <p:nvSpPr>
          <p:cNvPr id="15" name="TextBox 14"/>
          <p:cNvSpPr txBox="1"/>
          <p:nvPr/>
        </p:nvSpPr>
        <p:spPr>
          <a:xfrm>
            <a:off x="7405882" y="5076353"/>
            <a:ext cx="85311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dirty="0" smtClean="0"/>
              <a:t>в 2019 г.</a:t>
            </a:r>
            <a:endParaRPr lang="ru-RU" sz="1500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765" y="5965259"/>
            <a:ext cx="462652" cy="74024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979" y="5659259"/>
            <a:ext cx="653902" cy="10462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762" y="5399518"/>
            <a:ext cx="836678" cy="133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299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420888"/>
            <a:ext cx="7776864" cy="3960440"/>
          </a:xfrm>
        </p:spPr>
        <p:txBody>
          <a:bodyPr>
            <a:normAutofit/>
          </a:bodyPr>
          <a:lstStyle/>
          <a:p>
            <a:pPr marL="342900" indent="-342900">
              <a:buAutoNum type="arabicPeriod"/>
            </a:pPr>
            <a:r>
              <a:rPr lang="ru-RU" sz="1400" dirty="0" err="1" smtClean="0">
                <a:solidFill>
                  <a:schemeClr val="tx1"/>
                </a:solidFill>
              </a:rPr>
              <a:t>Минимущество</a:t>
            </a:r>
            <a:r>
              <a:rPr lang="ru-RU" sz="1400" dirty="0" smtClean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r>
              <a:rPr lang="ru-RU" sz="1400" dirty="0">
                <a:solidFill>
                  <a:schemeClr val="tx1"/>
                </a:solidFill>
              </a:rPr>
              <a:t>-</a:t>
            </a:r>
            <a:r>
              <a:rPr lang="ru-RU" sz="1400" dirty="0" smtClean="0">
                <a:solidFill>
                  <a:schemeClr val="tx1"/>
                </a:solidFill>
              </a:rPr>
              <a:t> утверждает составы комиссий, создаваемые на территориях муниципальных районах и городских округах</a:t>
            </a:r>
            <a:r>
              <a:rPr lang="ru-RU" sz="1400" dirty="0">
                <a:solidFill>
                  <a:schemeClr val="tx1"/>
                </a:solidFill>
              </a:rPr>
              <a:t>;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- утверждает графики обследований по определению вида фактического использования объектов недвижимого имущества.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2.      </a:t>
            </a:r>
            <a:r>
              <a:rPr lang="ru-RU" sz="1400" dirty="0" smtClean="0">
                <a:solidFill>
                  <a:schemeClr val="tx1"/>
                </a:solidFill>
              </a:rPr>
              <a:t>Комиссия: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проводит обследование объектов капитального строительства в соответствии с графиком обследований;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подготавливает акты обследований;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на заседании комиссии рассматривает результаты проведенных обследований;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направляет в Министерство оригиналы </a:t>
            </a:r>
            <a:r>
              <a:rPr lang="ru-RU" sz="1400" dirty="0">
                <a:solidFill>
                  <a:schemeClr val="tx1"/>
                </a:solidFill>
              </a:rPr>
              <a:t>актов с приложением фото- </a:t>
            </a:r>
            <a:r>
              <a:rPr lang="ru-RU" sz="1400" dirty="0" smtClean="0">
                <a:solidFill>
                  <a:schemeClr val="tx1"/>
                </a:solidFill>
              </a:rPr>
              <a:t>и (или) видеоматериала и предложения о включении либо </a:t>
            </a:r>
            <a:r>
              <a:rPr lang="ru-RU" sz="1400" dirty="0" err="1" smtClean="0">
                <a:solidFill>
                  <a:schemeClr val="tx1"/>
                </a:solidFill>
              </a:rPr>
              <a:t>невключении</a:t>
            </a:r>
            <a:r>
              <a:rPr lang="ru-RU" sz="1400" dirty="0" smtClean="0">
                <a:solidFill>
                  <a:schemeClr val="tx1"/>
                </a:solidFill>
              </a:rPr>
              <a:t> обследованных объектов в перечень.</a:t>
            </a:r>
          </a:p>
          <a:p>
            <a:pPr marL="342900" indent="-342900">
              <a:buAutoNum type="arabicPeriod" startAt="3"/>
            </a:pPr>
            <a:r>
              <a:rPr lang="ru-RU" sz="1400" dirty="0" err="1" smtClean="0">
                <a:solidFill>
                  <a:schemeClr val="tx1"/>
                </a:solidFill>
              </a:rPr>
              <a:t>Минимущество</a:t>
            </a:r>
            <a:r>
              <a:rPr lang="ru-RU" sz="1400" dirty="0" smtClean="0">
                <a:solidFill>
                  <a:schemeClr val="tx1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ru-RU" sz="1400" dirty="0">
                <a:solidFill>
                  <a:schemeClr val="tx1"/>
                </a:solidFill>
              </a:rPr>
              <a:t>р</a:t>
            </a:r>
            <a:r>
              <a:rPr lang="ru-RU" sz="1400" dirty="0" smtClean="0">
                <a:solidFill>
                  <a:schemeClr val="tx1"/>
                </a:solidFill>
              </a:rPr>
              <a:t>ассматривает представленный материал и до 31 декабря ежегодно определяет перечень.</a:t>
            </a:r>
          </a:p>
          <a:p>
            <a:pPr>
              <a:buFontTx/>
              <a:buChar char="-"/>
            </a:pPr>
            <a:endParaRPr lang="ru-RU" sz="1400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252728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3. Порядок работы </a:t>
            </a:r>
            <a:r>
              <a:rPr lang="ru-RU" sz="2000" dirty="0" err="1" smtClean="0"/>
              <a:t>Минимущества</a:t>
            </a:r>
            <a:r>
              <a:rPr lang="ru-RU" sz="2000" dirty="0" smtClean="0"/>
              <a:t> и органов местного самоуправления: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72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rmAutofit/>
          </a:bodyPr>
          <a:lstStyle/>
          <a:p>
            <a:pPr algn="l"/>
            <a:r>
              <a:rPr lang="ru-RU" sz="1800" dirty="0">
                <a:solidFill>
                  <a:schemeClr val="bg1"/>
                </a:solidFill>
              </a:rPr>
              <a:t>4</a:t>
            </a:r>
            <a:r>
              <a:rPr lang="ru-RU" sz="1800" dirty="0" smtClean="0">
                <a:solidFill>
                  <a:schemeClr val="bg1"/>
                </a:solidFill>
              </a:rPr>
              <a:t>. Алгоритм проведения мероприятий по обследованию объектов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" y="1477938"/>
            <a:ext cx="9135213" cy="538006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59178" y="1719848"/>
            <a:ext cx="2834430" cy="30777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1. Определение состава комиссии</a:t>
            </a:r>
            <a:endParaRPr lang="ru-RU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627784" y="2420887"/>
            <a:ext cx="4121641" cy="30777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2. Утверждение графика обследования объектов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51870" y="3165310"/>
            <a:ext cx="5599610" cy="30777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3. Сбор информации и документов необходимых для обследования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69503" y="4014080"/>
            <a:ext cx="5556329" cy="30777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4. Извещение собственника объекта о предстоящем обследовании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40359" y="4869160"/>
            <a:ext cx="4158511" cy="30777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rtlCol="0">
            <a:spAutoFit/>
          </a:bodyPr>
          <a:lstStyle/>
          <a:p>
            <a:r>
              <a:rPr lang="ru-RU" sz="1400" b="1" dirty="0"/>
              <a:t>5</a:t>
            </a:r>
            <a:r>
              <a:rPr lang="ru-RU" sz="1400" b="1" dirty="0" smtClean="0"/>
              <a:t>. Проведение обследования с выездом на объект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57993" y="5589240"/>
            <a:ext cx="4123245" cy="30777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6. Оформление и подписание акта обследования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42012" y="6237311"/>
            <a:ext cx="4955203" cy="30777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rtlCol="0">
            <a:spAutoFit/>
          </a:bodyPr>
          <a:lstStyle/>
          <a:p>
            <a:r>
              <a:rPr lang="ru-RU" sz="1400" b="1" dirty="0"/>
              <a:t>7</a:t>
            </a:r>
            <a:r>
              <a:rPr lang="ru-RU" sz="1400" b="1" dirty="0" smtClean="0"/>
              <a:t>. Представление материала обследования</a:t>
            </a:r>
            <a:r>
              <a:rPr lang="en-US" sz="1400" b="1" dirty="0" smtClean="0"/>
              <a:t> </a:t>
            </a:r>
            <a:r>
              <a:rPr lang="ru-RU" sz="1400" b="1" dirty="0" smtClean="0"/>
              <a:t>в Министерство</a:t>
            </a:r>
          </a:p>
        </p:txBody>
      </p:sp>
    </p:spTree>
    <p:extLst>
      <p:ext uri="{BB962C8B-B14F-4D97-AF65-F5344CB8AC3E}">
        <p14:creationId xmlns:p14="http://schemas.microsoft.com/office/powerpoint/2010/main" val="124019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483" y="1296034"/>
            <a:ext cx="9217023" cy="55619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8208" y="548680"/>
            <a:ext cx="6882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5</a:t>
            </a:r>
            <a:r>
              <a:rPr lang="ru-RU" dirty="0" smtClean="0">
                <a:solidFill>
                  <a:schemeClr val="bg1"/>
                </a:solidFill>
              </a:rPr>
              <a:t>. Объекты недвижимости, налоговая база в отношении которых 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может быть определена исходя из кадастровой стоимости</a:t>
            </a:r>
          </a:p>
          <a:p>
            <a:endParaRPr lang="ru-RU" dirty="0"/>
          </a:p>
        </p:txBody>
      </p:sp>
      <p:sp>
        <p:nvSpPr>
          <p:cNvPr id="11" name="Багетная рамка 10"/>
          <p:cNvSpPr/>
          <p:nvPr/>
        </p:nvSpPr>
        <p:spPr>
          <a:xfrm>
            <a:off x="1311507" y="1628800"/>
            <a:ext cx="6408713" cy="1214844"/>
          </a:xfrm>
          <a:prstGeom prst="beve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cs typeface="Khmer UI" panose="020B0502040204020203" pitchFamily="34" charset="0"/>
              </a:rPr>
              <a:t>Объекты недвижимости, которые предназначены </a:t>
            </a:r>
            <a:r>
              <a:rPr lang="ru-RU" sz="2000" dirty="0" smtClean="0">
                <a:cs typeface="Khmer UI" panose="020B0502040204020203" pitchFamily="34" charset="0"/>
              </a:rPr>
              <a:t>или фактически </a:t>
            </a:r>
            <a:r>
              <a:rPr lang="ru-RU" sz="2000" dirty="0">
                <a:cs typeface="Khmer UI" panose="020B0502040204020203" pitchFamily="34" charset="0"/>
              </a:rPr>
              <a:t>используются для размещения: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31840" y="3717032"/>
            <a:ext cx="2592288" cy="1277686"/>
          </a:xfrm>
          <a:prstGeom prst="roundRect">
            <a:avLst/>
          </a:prstGeom>
          <a:noFill/>
          <a:ln w="762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04318" y="3832740"/>
            <a:ext cx="23042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Объектов торгового назначения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504" y="3717032"/>
            <a:ext cx="2664296" cy="1293622"/>
          </a:xfrm>
          <a:prstGeom prst="roundRect">
            <a:avLst/>
          </a:prstGeom>
          <a:noFill/>
          <a:ln w="76200">
            <a:solidFill>
              <a:schemeClr val="bg2">
                <a:lumMod val="50000"/>
              </a:schemeClr>
            </a:solidFill>
          </a:ln>
          <a:effectLst>
            <a:outerShdw blurRad="76200" dist="12700" dir="8100000" sx="1000" sy="1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012160" y="3717032"/>
            <a:ext cx="2880320" cy="1247081"/>
          </a:xfrm>
          <a:prstGeom prst="roundRect">
            <a:avLst/>
          </a:prstGeom>
          <a:noFill/>
          <a:ln w="762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377856" y="3902178"/>
            <a:ext cx="23102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Административно-</a:t>
            </a:r>
          </a:p>
          <a:p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деловых центров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(офисы)</a:t>
            </a:r>
            <a:endParaRPr lang="ru-RU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5992327" y="3832740"/>
            <a:ext cx="29001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Объектов общественного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питания и бытового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обслуживания</a:t>
            </a: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108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83" y="836712"/>
            <a:ext cx="2200974" cy="1388893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757" y="836712"/>
            <a:ext cx="2080738" cy="1388893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836712"/>
            <a:ext cx="2136347" cy="1388893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836713"/>
            <a:ext cx="2026724" cy="1388892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0" y="2559279"/>
            <a:ext cx="9144000" cy="4298721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Выноска со стрелкой вверх 10"/>
          <p:cNvSpPr/>
          <p:nvPr/>
        </p:nvSpPr>
        <p:spPr>
          <a:xfrm>
            <a:off x="231150" y="2276872"/>
            <a:ext cx="2180607" cy="4054936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8146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ibl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u="sng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6" y="3212976"/>
            <a:ext cx="2088231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u="sng" dirty="0" smtClean="0"/>
              <a:t>ОФИС</a:t>
            </a:r>
          </a:p>
          <a:p>
            <a:r>
              <a:rPr lang="ru-RU" sz="1300" dirty="0" smtClean="0"/>
              <a:t>-здание (строение, сооружение) или нежилое помещение, оборудованное стационарными рабочими местами и оргтехникой, используемые для обработки и хранения документов и (или) приема клиентов</a:t>
            </a:r>
          </a:p>
          <a:p>
            <a:pPr algn="ctr"/>
            <a:endParaRPr lang="ru-RU" sz="1400" u="sng" dirty="0"/>
          </a:p>
          <a:p>
            <a:pPr algn="ctr"/>
            <a:endParaRPr lang="ru-RU" sz="1400" dirty="0"/>
          </a:p>
        </p:txBody>
      </p:sp>
      <p:sp>
        <p:nvSpPr>
          <p:cNvPr id="13" name="Выноска со стрелкой вверх 12"/>
          <p:cNvSpPr/>
          <p:nvPr/>
        </p:nvSpPr>
        <p:spPr>
          <a:xfrm>
            <a:off x="2536757" y="2276872"/>
            <a:ext cx="2107251" cy="4054936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8146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ibl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u="sng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99792" y="3213648"/>
            <a:ext cx="187220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u="sng" dirty="0" smtClean="0"/>
              <a:t>ТОРГОВЫЙ ОБЪЕКТ</a:t>
            </a:r>
          </a:p>
          <a:p>
            <a:r>
              <a:rPr lang="ru-RU" sz="1300" dirty="0" smtClean="0"/>
              <a:t>-здание </a:t>
            </a:r>
            <a:r>
              <a:rPr lang="ru-RU" sz="1300" dirty="0"/>
              <a:t>(строение, </a:t>
            </a:r>
            <a:r>
              <a:rPr lang="ru-RU" sz="1300" dirty="0" smtClean="0"/>
              <a:t>сооружение) или </a:t>
            </a:r>
            <a:r>
              <a:rPr lang="ru-RU" sz="1300" dirty="0"/>
              <a:t>нежилое </a:t>
            </a:r>
            <a:r>
              <a:rPr lang="ru-RU" sz="1300" dirty="0" smtClean="0"/>
              <a:t>помещение, оснащенное специализированным оборудованием, предназначенным для выкладки, </a:t>
            </a:r>
            <a:r>
              <a:rPr lang="ru-RU" sz="1300" dirty="0" err="1" smtClean="0"/>
              <a:t>демонстра-ции</a:t>
            </a:r>
            <a:r>
              <a:rPr lang="ru-RU" sz="1300" dirty="0" smtClean="0"/>
              <a:t> товаров, обслужи-</a:t>
            </a:r>
            <a:r>
              <a:rPr lang="ru-RU" sz="1300" dirty="0" err="1" smtClean="0"/>
              <a:t>вания</a:t>
            </a:r>
            <a:r>
              <a:rPr lang="ru-RU" sz="1300" dirty="0" smtClean="0"/>
              <a:t> покупателей и проведения денежных расчетов при продаже товаров</a:t>
            </a:r>
            <a:endParaRPr lang="ru-RU" sz="1300" dirty="0"/>
          </a:p>
        </p:txBody>
      </p:sp>
      <p:sp>
        <p:nvSpPr>
          <p:cNvPr id="17" name="Выноска со стрелкой вверх 16"/>
          <p:cNvSpPr/>
          <p:nvPr/>
        </p:nvSpPr>
        <p:spPr>
          <a:xfrm>
            <a:off x="4738012" y="2276872"/>
            <a:ext cx="2107251" cy="4054936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8146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ibl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u="sng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2041" y="3238654"/>
            <a:ext cx="180020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u="sng" dirty="0" smtClean="0"/>
              <a:t>ОБЪЕКТ БЫТОВОГО ОБСЛУЖИВАНИЯ</a:t>
            </a:r>
          </a:p>
          <a:p>
            <a:r>
              <a:rPr lang="ru-RU" sz="1300" dirty="0" smtClean="0"/>
              <a:t>-здание </a:t>
            </a:r>
            <a:r>
              <a:rPr lang="ru-RU" sz="1300" dirty="0"/>
              <a:t>(строение, </a:t>
            </a:r>
            <a:r>
              <a:rPr lang="ru-RU" sz="1300" dirty="0" smtClean="0"/>
              <a:t>сооружение) или </a:t>
            </a:r>
            <a:r>
              <a:rPr lang="ru-RU" sz="1300" dirty="0"/>
              <a:t>нежилое </a:t>
            </a:r>
            <a:r>
              <a:rPr lang="ru-RU" sz="1300" dirty="0" smtClean="0"/>
              <a:t>помещение, используемое для оказания бытовых услуг, оснащенное специализированным оборудованием (швейные и обувные мастерские, ателье, автомойки, химчистки, автосервисы и т.д.)</a:t>
            </a:r>
            <a:endParaRPr lang="ru-RU" sz="1300" dirty="0"/>
          </a:p>
        </p:txBody>
      </p:sp>
      <p:sp>
        <p:nvSpPr>
          <p:cNvPr id="20" name="Выноска со стрелкой вверх 19"/>
          <p:cNvSpPr/>
          <p:nvPr/>
        </p:nvSpPr>
        <p:spPr>
          <a:xfrm>
            <a:off x="6953264" y="2276872"/>
            <a:ext cx="2107251" cy="4054936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8146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ible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u="sng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31755" y="3211084"/>
            <a:ext cx="194323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u="sng" dirty="0" smtClean="0"/>
              <a:t>ОБЪЕКТ ОБЩЕСТВЕННОГО ПИТАНИЯ</a:t>
            </a:r>
          </a:p>
          <a:p>
            <a:r>
              <a:rPr lang="ru-RU" sz="1300" dirty="0"/>
              <a:t>-здание (строение, сооружение) или нежилое </a:t>
            </a:r>
            <a:r>
              <a:rPr lang="ru-RU" sz="1300" dirty="0" smtClean="0"/>
              <a:t>помещение в котором оказываются услуги  общественного питания, оснащенные специализированным оборудованием (столовые, кафе, бары, рестораны, закусочные, пельменные и т.д.)</a:t>
            </a:r>
            <a:endParaRPr lang="ru-RU" sz="1300" dirty="0"/>
          </a:p>
        </p:txBody>
      </p:sp>
      <p:sp>
        <p:nvSpPr>
          <p:cNvPr id="22" name="TextBox 21"/>
          <p:cNvSpPr txBox="1"/>
          <p:nvPr/>
        </p:nvSpPr>
        <p:spPr>
          <a:xfrm>
            <a:off x="323526" y="404664"/>
            <a:ext cx="4895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6. Понятия объектов недвижимого имущества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73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29"/>
          <a:stretch/>
        </p:blipFill>
        <p:spPr>
          <a:xfrm>
            <a:off x="0" y="44624"/>
            <a:ext cx="9015665" cy="6696743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107504" y="3382798"/>
            <a:ext cx="2808312" cy="1800200"/>
          </a:xfrm>
          <a:prstGeom prst="ellipse">
            <a:avLst/>
          </a:prstGeom>
          <a:effectLst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Расположение на земельном участке, вид разрешенного использования которого предусматривает размещение данных объектов</a:t>
            </a:r>
            <a:endParaRPr lang="ru-RU" sz="1200" b="1" dirty="0"/>
          </a:p>
        </p:txBody>
      </p:sp>
      <p:sp>
        <p:nvSpPr>
          <p:cNvPr id="34" name="Овал 33"/>
          <p:cNvSpPr/>
          <p:nvPr/>
        </p:nvSpPr>
        <p:spPr>
          <a:xfrm>
            <a:off x="3131840" y="3382798"/>
            <a:ext cx="2520280" cy="2206442"/>
          </a:xfrm>
          <a:prstGeom prst="ellipse">
            <a:avLst/>
          </a:prstGeom>
          <a:effectLst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Фактически используются в целях размещения офисов, торговых объектов, объектов общественного питания и бытового обслуживания</a:t>
            </a:r>
            <a:endParaRPr lang="ru-RU" sz="1200" b="1" dirty="0"/>
          </a:p>
        </p:txBody>
      </p:sp>
      <p:sp>
        <p:nvSpPr>
          <p:cNvPr id="35" name="Овал 34"/>
          <p:cNvSpPr/>
          <p:nvPr/>
        </p:nvSpPr>
        <p:spPr>
          <a:xfrm>
            <a:off x="5868144" y="3392995"/>
            <a:ext cx="2987824" cy="1800200"/>
          </a:xfrm>
          <a:prstGeom prst="ellipse">
            <a:avLst/>
          </a:prstGeom>
          <a:effectLst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Назначение объектов в соответствии с кадастровыми паспортами и документами технической инвентаризации предусматривает размещение данных объектов</a:t>
            </a:r>
            <a:endParaRPr lang="ru-RU" sz="1200" b="1" dirty="0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69776" y="188640"/>
            <a:ext cx="8244408" cy="115212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7. Критерии </a:t>
            </a:r>
            <a:r>
              <a:rPr lang="ru-RU" dirty="0"/>
              <a:t>отнесения объектов к объектам торгового, офисного назначения, </a:t>
            </a:r>
            <a:endParaRPr lang="ru-RU" dirty="0" smtClean="0"/>
          </a:p>
          <a:p>
            <a:pPr algn="ctr"/>
            <a:r>
              <a:rPr lang="ru-RU" dirty="0" smtClean="0"/>
              <a:t>объектам </a:t>
            </a:r>
            <a:r>
              <a:rPr lang="ru-RU" dirty="0"/>
              <a:t>общественного питания и бытового обслуживания</a:t>
            </a:r>
          </a:p>
          <a:p>
            <a:pPr algn="ctr"/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1619672" y="1412776"/>
            <a:ext cx="1008112" cy="1970022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4391980" y="1380270"/>
            <a:ext cx="0" cy="2035034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endCxn id="35" idx="0"/>
          </p:cNvCxnSpPr>
          <p:nvPr/>
        </p:nvCxnSpPr>
        <p:spPr>
          <a:xfrm>
            <a:off x="6012160" y="1412776"/>
            <a:ext cx="1349896" cy="1980219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Выноска со стрелкой вверх 19"/>
          <p:cNvSpPr/>
          <p:nvPr/>
        </p:nvSpPr>
        <p:spPr>
          <a:xfrm>
            <a:off x="3257854" y="5589240"/>
            <a:ext cx="2268252" cy="1080120"/>
          </a:xfrm>
          <a:prstGeom prst="upArrowCallou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cs typeface="FrankRuehl" panose="020E0503060101010101" pitchFamily="34" charset="-79"/>
              </a:rPr>
              <a:t>Определяется обследованием комиссии</a:t>
            </a:r>
            <a:endParaRPr lang="ru-RU" sz="1400" b="1" dirty="0">
              <a:solidFill>
                <a:srgbClr val="002060"/>
              </a:solidFill>
              <a:cs typeface="FrankRuehl" panose="020E050306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087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dirty="0"/>
              <a:t>8</a:t>
            </a:r>
            <a:r>
              <a:rPr lang="ru-RU" sz="2000" dirty="0" smtClean="0"/>
              <a:t>. Условия признания объекта недвижимости фактически используемым или предназначенным для размещения торговых, офисных объектов, объектов общественного питания и бытового обслуживания</a:t>
            </a:r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904"/>
            <a:ext cx="9324528" cy="42821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4790" y="2708920"/>
            <a:ext cx="1800493" cy="92333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Предназначено </a:t>
            </a:r>
          </a:p>
          <a:p>
            <a:pPr algn="ctr"/>
            <a:r>
              <a:rPr lang="ru-RU" dirty="0" smtClean="0"/>
              <a:t>для </a:t>
            </a:r>
          </a:p>
          <a:p>
            <a:pPr algn="ctr"/>
            <a:r>
              <a:rPr lang="ru-RU" dirty="0" smtClean="0"/>
              <a:t>использования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5308" y="4896329"/>
            <a:ext cx="1908980" cy="6463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Фактически</a:t>
            </a:r>
          </a:p>
          <a:p>
            <a:pPr algn="ctr"/>
            <a:r>
              <a:rPr lang="ru-RU" dirty="0" smtClean="0"/>
              <a:t>используется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555776" y="2708920"/>
            <a:ext cx="63048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Назначение зданий (помещений) общей площадью не менее 20 % общей площади здания (помещения) в соответствии с кадастровым или техническим паспортом предусматривает размещение торговых, офисных объектов, объектов общественного питания и бытового обслуживания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49901" y="4902845"/>
            <a:ext cx="6304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Фактически не менее 20 % общей площади зданий (помещений) используется для размещения торговых, офисных объектов, объектов общественного питания и бытового обслуживания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282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1002</TotalTime>
  <Words>803</Words>
  <Application>Microsoft Office PowerPoint</Application>
  <PresentationFormat>Экран (4:3)</PresentationFormat>
  <Paragraphs>84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Порядок определения вида фактического использования зданий (строений, сооружений) и помещений для целей налогообложения</vt:lpstr>
      <vt:lpstr>1. Нормативно-правовая база</vt:lpstr>
      <vt:lpstr>2. Переход на систему исчисления налога на имущество исходя из кадастровой стоимости</vt:lpstr>
      <vt:lpstr>3. Порядок работы Минимущества и органов местного самоуправления:</vt:lpstr>
      <vt:lpstr>4. Алгоритм проведения мероприятий по обследованию объектов</vt:lpstr>
      <vt:lpstr>Презентация PowerPoint</vt:lpstr>
      <vt:lpstr>Презентация PowerPoint</vt:lpstr>
      <vt:lpstr>Презентация PowerPoint</vt:lpstr>
      <vt:lpstr>8. Условия признания объекта недвижимости фактически используемым или предназначенным для размещения торговых, офисных объектов, объектов общественного питания и бытового обслуживания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определения вида фактического использования зданий (строений, сооружений) и помещений для целей налогообложения</dc:title>
  <dc:creator>Слугина Юлия Александровна</dc:creator>
  <cp:lastModifiedBy>Слугина Юлия Александровна</cp:lastModifiedBy>
  <cp:revision>51</cp:revision>
  <cp:lastPrinted>2018-02-18T23:15:29Z</cp:lastPrinted>
  <dcterms:created xsi:type="dcterms:W3CDTF">2017-11-20T03:46:58Z</dcterms:created>
  <dcterms:modified xsi:type="dcterms:W3CDTF">2018-02-19T01:02:50Z</dcterms:modified>
</cp:coreProperties>
</file>