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 bwMode="auto"/>
    </dgm:pt>
    <dgm:pt modelId="{D8C73A0C-7BC7-4A0B-8D99-E75BBC22F81F}">
      <dgm:prSet phldrT="[Текст]" custT="1"/>
      <dgm:spPr bwMode="auto"/>
      <dgm:t>
        <a:bodyPr/>
        <a:lstStyle/>
        <a:p>
          <a:pPr>
            <a:defRPr/>
          </a:pPr>
          <a:r>
            <a:rPr lang="ru-RU" sz="1600"/>
            <a:t>Физические лица обращаются в а\к подразделение</a:t>
          </a:r>
          <a:endParaRPr/>
        </a:p>
      </dgm:t>
    </dgm:pt>
    <dgm:pt modelId="{8F3BE13D-9F01-4A3C-9193-02423E0DC548}" type="parTrans" cxnId="{0997CE54-34CA-4F87-8C6A-BC42F7DEA0E7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9BEC38F5-3E54-443D-B0BA-5E8E3A499CC0}" type="sibTrans" cxnId="{0997CE54-34CA-4F87-8C6A-BC42F7DEA0E7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249FD9B3-458C-49FB-BFE4-6C29A9168C1C}">
      <dgm:prSet phldrT="[Текст]" custT="1"/>
      <dgm:spPr bwMode="auto"/>
      <dgm:t>
        <a:bodyPr/>
        <a:lstStyle/>
        <a:p>
          <a:pPr>
            <a:defRPr/>
          </a:pPr>
          <a:r>
            <a:rPr lang="ru-RU" sz="1600"/>
            <a:t>А\к подразделение ТО и подведомственной организации  – в а\к подразделения ЦА</a:t>
          </a:r>
          <a:endParaRPr/>
        </a:p>
      </dgm:t>
    </dgm:pt>
    <dgm:pt modelId="{CF136048-D093-4F09-A0CD-18EF61AB1AF0}" type="parTrans" cxnId="{72555577-0E94-40F3-A8B2-BEE25B626C09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DB743D9A-5386-4B5A-A625-DEF4116C915E}" type="sibTrans" cxnId="{72555577-0E94-40F3-A8B2-BEE25B626C09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728724ED-729E-418E-83CA-2C9E39C8E486}">
      <dgm:prSet phldrT="[Текст]" custT="1"/>
      <dgm:spPr bwMode="auto"/>
      <dgm:t>
        <a:bodyPr/>
        <a:lstStyle/>
        <a:p>
          <a:pPr>
            <a:defRPr/>
          </a:pPr>
          <a:r>
            <a:rPr lang="ru-RU" sz="1600"/>
            <a:t>А\к подразделения ЦА –    в Минтруд России</a:t>
          </a:r>
          <a:endParaRPr/>
        </a:p>
      </dgm:t>
    </dgm:pt>
    <dgm:pt modelId="{0D21522C-4F9F-42AC-8B98-4F1A1E503648}" type="parTrans" cxnId="{5F29D889-921C-4333-8F8F-BF9FCBDA6DCA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A3537F63-A828-4250-B661-A16E3C6B976E}" type="sibTrans" cxnId="{5F29D889-921C-4333-8F8F-BF9FCBDA6DCA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 bwMode="auto"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 bwMode="auto"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 bwMode="auto"/>
    </dgm:pt>
    <dgm:pt modelId="{D8C73A0C-7BC7-4A0B-8D99-E75BBC22F81F}">
      <dgm:prSet phldrT="[Текст]" custT="1"/>
      <dgm:spPr bwMode="auto"/>
      <dgm:t>
        <a:bodyPr/>
        <a:lstStyle/>
        <a:p>
          <a:pPr>
            <a:defRPr/>
          </a:pPr>
          <a:r>
            <a:rPr lang="ru-RU" sz="1600"/>
            <a:t>Физические лица обращаются в а\к подразделение органа</a:t>
          </a:r>
          <a:endParaRPr/>
        </a:p>
      </dgm:t>
    </dgm:pt>
    <dgm:pt modelId="{8F3BE13D-9F01-4A3C-9193-02423E0DC548}" type="parTrans" cxnId="{0997CE54-34CA-4F87-8C6A-BC42F7DEA0E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BEC38F5-3E54-443D-B0BA-5E8E3A499CC0}" type="sibTrans" cxnId="{0997CE54-34CA-4F87-8C6A-BC42F7DEA0E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9FD9B3-458C-49FB-BFE4-6C29A9168C1C}">
      <dgm:prSet phldrT="[Текст]" custT="1"/>
      <dgm:spPr bwMode="auto"/>
      <dgm:t>
        <a:bodyPr/>
        <a:lstStyle/>
        <a:p>
          <a:pPr>
            <a:defRPr/>
          </a:pPr>
          <a:r>
            <a:rPr lang="ru-RU" sz="1600"/>
            <a:t>А\к подразделение рег</a:t>
          </a:r>
          <a:r>
            <a:rPr lang="en-GB" sz="1600"/>
            <a:t>.</a:t>
          </a:r>
          <a:r>
            <a:rPr lang="ru-RU" sz="1600"/>
            <a:t> (мун</a:t>
          </a:r>
          <a:r>
            <a:rPr lang="en-GB" sz="1600"/>
            <a:t>.</a:t>
          </a:r>
          <a:r>
            <a:rPr lang="ru-RU" sz="1600"/>
            <a:t>) органа</a:t>
          </a:r>
          <a:r>
            <a:rPr lang="en-GB" sz="1600"/>
            <a:t> </a:t>
          </a:r>
          <a:r>
            <a:rPr lang="ru-RU" sz="1600"/>
            <a:t>– в а\к орган субъекта Российской Федерации</a:t>
          </a:r>
          <a:endParaRPr/>
        </a:p>
      </dgm:t>
    </dgm:pt>
    <dgm:pt modelId="{CF136048-D093-4F09-A0CD-18EF61AB1AF0}" type="parTrans" cxnId="{72555577-0E94-40F3-A8B2-BEE25B626C0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B743D9A-5386-4B5A-A625-DEF4116C915E}" type="sibTrans" cxnId="{72555577-0E94-40F3-A8B2-BEE25B626C0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28724ED-729E-418E-83CA-2C9E39C8E486}">
      <dgm:prSet phldrT="[Текст]" custT="1"/>
      <dgm:spPr bwMode="auto"/>
      <dgm:t>
        <a:bodyPr/>
        <a:lstStyle/>
        <a:p>
          <a:pPr>
            <a:defRPr/>
          </a:pPr>
          <a:r>
            <a:rPr lang="ru-RU" sz="1600"/>
            <a:t>А\к орган субъекта Российской Федерации – </a:t>
          </a:r>
          <a:br>
            <a:rPr lang="ru-RU" sz="1600"/>
          </a:br>
          <a:r>
            <a:rPr lang="ru-RU" sz="1600"/>
            <a:t>в Минтруд России</a:t>
          </a:r>
          <a:endParaRPr/>
        </a:p>
      </dgm:t>
    </dgm:pt>
    <dgm:pt modelId="{0D21522C-4F9F-42AC-8B98-4F1A1E503648}" type="parTrans" cxnId="{5F29D889-921C-4333-8F8F-BF9FCBDA6D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3537F63-A828-4250-B661-A16E3C6B976E}" type="sibTrans" cxnId="{5F29D889-921C-4333-8F8F-BF9FCBDA6D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 bwMode="auto"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 bwMode="auto"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 bwMode="auto"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B1D3E2-78EE-44C2-A2E8-B86E35434F62}" type="datetimeFigureOut">
              <a:rPr lang="ru-RU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3E7EFE-F3AC-4EEA-BCCF-0DB87FC680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B1D3E2-78EE-44C2-A2E8-B86E35434F62}" type="datetimeFigureOut">
              <a:rPr lang="ru-RU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3E7EFE-F3AC-4EEA-BCCF-0DB87FC680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B1D3E2-78EE-44C2-A2E8-B86E35434F62}" type="datetimeFigureOut">
              <a:rPr lang="ru-RU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3E7EFE-F3AC-4EEA-BCCF-0DB87FC680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B1D3E2-78EE-44C2-A2E8-B86E35434F62}" type="datetimeFigureOut">
              <a:rPr lang="ru-RU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3E7EFE-F3AC-4EEA-BCCF-0DB87FC680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B1D3E2-78EE-44C2-A2E8-B86E35434F62}" type="datetimeFigureOut">
              <a:rPr lang="ru-RU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3E7EFE-F3AC-4EEA-BCCF-0DB87FC680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B1D3E2-78EE-44C2-A2E8-B86E35434F62}" type="datetimeFigureOut">
              <a:rPr lang="ru-RU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3E7EFE-F3AC-4EEA-BCCF-0DB87FC680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B1D3E2-78EE-44C2-A2E8-B86E35434F62}" type="datetimeFigureOut">
              <a:rPr lang="ru-RU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3E7EFE-F3AC-4EEA-BCCF-0DB87FC680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B1D3E2-78EE-44C2-A2E8-B86E35434F62}" type="datetimeFigureOut">
              <a:rPr lang="ru-RU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3E7EFE-F3AC-4EEA-BCCF-0DB87FC680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B1D3E2-78EE-44C2-A2E8-B86E35434F62}" type="datetimeFigureOut">
              <a:rPr lang="ru-RU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3E7EFE-F3AC-4EEA-BCCF-0DB87FC680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B1D3E2-78EE-44C2-A2E8-B86E35434F62}" type="datetimeFigureOut">
              <a:rPr lang="ru-RU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3E7EFE-F3AC-4EEA-BCCF-0DB87FC680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B1D3E2-78EE-44C2-A2E8-B86E35434F62}" type="datetimeFigureOut">
              <a:rPr lang="ru-RU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3E7EFE-F3AC-4EEA-BCCF-0DB87FC6806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B1D3E2-78EE-44C2-A2E8-B86E35434F62}" type="datetimeFigureOut">
              <a:rPr lang="ru-RU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3E7EFE-F3AC-4EEA-BCCF-0DB87FC6806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.ru/registries/infrastr/#a_13256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r.ru/vfs/registers/infr/list_invest_platform_op.xls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/>
                <a:ea typeface="Ebrima"/>
                <a:cs typeface="Ebrima"/>
              </a:rPr>
              <a:t>Антикоррупционное декларирование. </a:t>
            </a:r>
            <a:br>
              <a:rPr lang="ru-RU" sz="4000" b="1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/>
                <a:ea typeface="Ebrima"/>
                <a:cs typeface="Ebrima"/>
              </a:rPr>
            </a:br>
            <a:r>
              <a:rPr lang="ru-RU" sz="4000" b="1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/>
                <a:ea typeface="Ebrima"/>
                <a:cs typeface="Ebrima"/>
              </a:rPr>
              <a:t>Методические рекомендации </a:t>
            </a:r>
            <a:br>
              <a:rPr lang="ru-RU" sz="4000" b="1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/>
                <a:ea typeface="Ebrima"/>
                <a:cs typeface="Ebrima"/>
              </a:rPr>
            </a:br>
            <a:r>
              <a:rPr lang="ru-RU" sz="4000" b="1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/>
                <a:ea typeface="Ebrima"/>
                <a:cs typeface="Ebrima"/>
              </a:rPr>
              <a:t>Минтруда России</a:t>
            </a:r>
            <a:endParaRPr/>
          </a:p>
        </p:txBody>
      </p:sp>
      <p:grpSp>
        <p:nvGrpSpPr>
          <p:cNvPr id="2" name="Группа 1"/>
          <p:cNvGrpSpPr/>
          <p:nvPr/>
        </p:nvGrpSpPr>
        <p:grpSpPr bwMode="auto">
          <a:xfrm rot="16199999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1" y="0"/>
              <a:ext cx="12191999" cy="33903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-5" y="339034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5765799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 bwMode="auto"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000" b="1">
              <a:solidFill>
                <a:schemeClr val="accent6"/>
              </a:solidFill>
              <a:latin typeface="Calibri"/>
              <a:cs typeface="Calibri"/>
            </a:endParaRPr>
          </a:p>
          <a:p>
            <a:pPr>
              <a:defRPr/>
            </a:pPr>
            <a:endParaRPr lang="ru-RU" sz="2000" b="1">
              <a:solidFill>
                <a:schemeClr val="accent6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2000" b="1">
                <a:solidFill>
                  <a:schemeClr val="accent6"/>
                </a:solidFill>
                <a:latin typeface="Calibri"/>
                <a:cs typeface="Calibri"/>
              </a:rPr>
              <a:t>Москва,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accent6"/>
                </a:solidFill>
                <a:latin typeface="Calibri"/>
                <a:cs typeface="Calibri"/>
              </a:rPr>
              <a:t>Февраль 2024 г.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 bwMode="auto"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Начало работы с декларацией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>
                <a:solidFill>
                  <a:schemeClr val="accent1"/>
                </a:solidFill>
                <a:cs typeface="Times New Roman"/>
              </a:rPr>
            </a:br>
            <a:r>
              <a:rPr lang="ru-RU">
                <a:solidFill>
                  <a:schemeClr val="accent1"/>
                </a:solidFill>
                <a:cs typeface="Times New Roman"/>
              </a:rPr>
              <a:t>имеющий силу по состоянию на 31 декабря 2023 г.; перечень формируется на основании оценки рисков;</a:t>
            </a:r>
            <a:endParaRPr/>
          </a:p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Порядок представления справки утверждается НПА;</a:t>
            </a:r>
            <a:endParaRPr/>
          </a:p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Если необходима справка в т.ч. формате </a:t>
            </a:r>
            <a:r>
              <a:rPr lang="en-US">
                <a:solidFill>
                  <a:schemeClr val="accent1"/>
                </a:solidFill>
                <a:cs typeface="Times New Roman"/>
              </a:rPr>
              <a:t>.XSB</a:t>
            </a:r>
            <a:r>
              <a:rPr lang="ru-RU">
                <a:solidFill>
                  <a:schemeClr val="accent1"/>
                </a:solidFill>
                <a:cs typeface="Times New Roman"/>
              </a:rPr>
              <a:t>, то это прописывается в порядке представления справки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Квалифицирующий признак "31 декабря" не у всех декларантов (см., например, гос.должности)</a:t>
            </a:r>
            <a:endParaRPr/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10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11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 bwMode="auto"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Работа с СПО "Справки БК"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86289" y="1723934"/>
            <a:ext cx="10499311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4" name="Стрелка вправо 66"/>
          <p:cNvSpPr/>
          <p:nvPr/>
        </p:nvSpPr>
        <p:spPr bwMode="auto">
          <a:xfrm>
            <a:off x="545400" y="1868473"/>
            <a:ext cx="438149" cy="286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286289" y="2907970"/>
            <a:ext cx="10499311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7" name="Стрелка вправо 68"/>
          <p:cNvSpPr/>
          <p:nvPr/>
        </p:nvSpPr>
        <p:spPr bwMode="auto">
          <a:xfrm>
            <a:off x="545400" y="2947394"/>
            <a:ext cx="438149" cy="286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286289" y="2423952"/>
            <a:ext cx="10499311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9" name="Стрелка вправо 70"/>
          <p:cNvSpPr/>
          <p:nvPr/>
        </p:nvSpPr>
        <p:spPr bwMode="auto">
          <a:xfrm>
            <a:off x="545400" y="2460491"/>
            <a:ext cx="438149" cy="286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286289" y="3391988"/>
            <a:ext cx="10499311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11" name="Стрелка вправо 72"/>
          <p:cNvSpPr/>
          <p:nvPr/>
        </p:nvSpPr>
        <p:spPr bwMode="auto">
          <a:xfrm>
            <a:off x="545400" y="3686219"/>
            <a:ext cx="438149" cy="286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86289" y="4391392"/>
            <a:ext cx="10499311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Не допускаются рукописные правки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15" name="Стрелка вправо 77"/>
          <p:cNvSpPr/>
          <p:nvPr/>
        </p:nvSpPr>
        <p:spPr bwMode="auto">
          <a:xfrm>
            <a:off x="545400" y="4427931"/>
            <a:ext cx="438149" cy="2869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12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 bwMode="auto"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Работа с СПО "Справки БК"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86289" y="1718678"/>
            <a:ext cx="1049931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17" name="Стрелка вправо 77"/>
          <p:cNvSpPr/>
          <p:nvPr/>
        </p:nvSpPr>
        <p:spPr bwMode="auto">
          <a:xfrm>
            <a:off x="545400" y="1863218"/>
            <a:ext cx="438149" cy="28692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86289" y="2403608"/>
            <a:ext cx="1049931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19" name="Стрелка вправо 77"/>
          <p:cNvSpPr/>
          <p:nvPr/>
        </p:nvSpPr>
        <p:spPr bwMode="auto">
          <a:xfrm>
            <a:off x="545400" y="2436015"/>
            <a:ext cx="438149" cy="28692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286289" y="2872540"/>
            <a:ext cx="1049931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24" name="Стрелка вправо 77"/>
          <p:cNvSpPr/>
          <p:nvPr/>
        </p:nvSpPr>
        <p:spPr bwMode="auto">
          <a:xfrm>
            <a:off x="545400" y="2909079"/>
            <a:ext cx="438149" cy="28692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86289" y="3341472"/>
            <a:ext cx="1049931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28" name="Стрелка вправо 77"/>
          <p:cNvSpPr/>
          <p:nvPr/>
        </p:nvSpPr>
        <p:spPr bwMode="auto">
          <a:xfrm>
            <a:off x="545400" y="3486011"/>
            <a:ext cx="438149" cy="28692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13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 bwMode="auto"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Работа с СПО "Справки БК"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Невозможность подать справку ситуативна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  <a:endParaRPr/>
          </a:p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  <a:endParaRPr/>
          </a:p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14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  <a:endParaRPr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/>
                <a:gridCol w="10415694"/>
              </a:tblGrid>
              <a:tr h="972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1.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2.</a:t>
                      </a: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4.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5.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Исключение когнитивных ошибок послезнания (почему не сдал справку раньше)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defRPr/>
            </a:pPr>
            <a:r>
              <a:rPr lang="ru-RU">
                <a:solidFill>
                  <a:schemeClr val="accent1"/>
                </a:solidFill>
                <a:latin typeface="Calibri"/>
              </a:rPr>
              <a:t>Поступающий гражданин не может подать заявление</a:t>
            </a:r>
            <a:endParaRPr lang="ru-RU" i="1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540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/>
          </a:p>
        </p:txBody>
      </p:sp>
      <p:pic>
        <p:nvPicPr>
          <p:cNvPr id="4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15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 bwMode="auto"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437500" y="1357914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chemeClr val="accent1"/>
                </a:solidFill>
              </a:rPr>
              <a:t>Решения комиссии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accent1"/>
                </a:solidFill>
              </a:rPr>
              <a:t>Причина объективна и уважительна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  <a:endParaRPr/>
          </a:p>
        </p:txBody>
      </p:sp>
      <p:cxnSp>
        <p:nvCxnSpPr>
          <p:cNvPr id="18" name="Прямая соединительная линия 17"/>
          <p:cNvCxnSpPr>
            <a:cxnSpLocks/>
            <a:stCxn id="7" idx="2"/>
            <a:endCxn id="10" idx="0"/>
          </p:cNvCxnSpPr>
          <p:nvPr/>
        </p:nvCxnSpPr>
        <p:spPr bwMode="auto"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  <a:stCxn id="7" idx="2"/>
            <a:endCxn id="15" idx="0"/>
          </p:cNvCxnSpPr>
          <p:nvPr/>
        </p:nvCxnSpPr>
        <p:spPr bwMode="auto"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  <a:stCxn id="7" idx="2"/>
            <a:endCxn id="16" idx="0"/>
          </p:cNvCxnSpPr>
          <p:nvPr/>
        </p:nvCxnSpPr>
        <p:spPr bwMode="auto"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 bwMode="auto">
          <a:xfrm>
            <a:off x="2793670" y="3215843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Объективная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причина</a:t>
            </a:r>
            <a:endParaRPr/>
          </a:p>
        </p:txBody>
      </p:sp>
      <p:sp>
        <p:nvSpPr>
          <p:cNvPr id="32" name="Нашивка 30"/>
          <p:cNvSpPr/>
          <p:nvPr/>
        </p:nvSpPr>
        <p:spPr bwMode="auto">
          <a:xfrm>
            <a:off x="2372666" y="3157972"/>
            <a:ext cx="462893" cy="656192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  <a:endParaRPr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Уважительная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причина</a:t>
            </a:r>
            <a:endParaRPr/>
          </a:p>
        </p:txBody>
      </p:sp>
      <p:sp>
        <p:nvSpPr>
          <p:cNvPr id="35" name="Нашивка 30"/>
          <p:cNvSpPr/>
          <p:nvPr/>
        </p:nvSpPr>
        <p:spPr bwMode="auto">
          <a:xfrm>
            <a:off x="2372666" y="4012442"/>
            <a:ext cx="462893" cy="656192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>
              <a:solidFill>
                <a:schemeClr val="accent1"/>
              </a:solidFill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16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 bwMode="auto"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Общие вопросы по представлению справки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По общему правилу, справка подается один раз; уточненная справка также подается один раз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>
                <a:solidFill>
                  <a:schemeClr val="accent1"/>
                </a:solidFill>
                <a:cs typeface="Times New Roman"/>
              </a:rPr>
            </a:br>
            <a:r>
              <a:rPr lang="ru-RU">
                <a:solidFill>
                  <a:schemeClr val="accent1"/>
                </a:solidFill>
                <a:cs typeface="Times New Roman"/>
              </a:rPr>
              <a:t>подать уточненную справку в период декларационной кампании нельзя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представление </a:t>
            </a:r>
            <a:r>
              <a:rPr lang="en-US">
                <a:solidFill>
                  <a:schemeClr val="accent1"/>
                </a:solidFill>
              </a:rPr>
              <a:t>.XSB </a:t>
            </a:r>
            <a:r>
              <a:rPr lang="ru-RU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Обязательные для приложения к справке документы предусмотрены для раздела 2, </a:t>
            </a:r>
            <a:br>
              <a:rPr lang="ru-RU">
                <a:solidFill>
                  <a:schemeClr val="accent1"/>
                </a:solidFill>
                <a:cs typeface="Times New Roman"/>
              </a:rPr>
            </a:br>
            <a:r>
              <a:rPr lang="ru-RU">
                <a:solidFill>
                  <a:schemeClr val="accent1"/>
                </a:solidFill>
                <a:cs typeface="Times New Roman"/>
              </a:rPr>
              <a:t>все остальное – факультативно и по желанию декларанта; все приложения приобщаются к справке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При приеме справки необходимо оценивать ее форму: сдана ли с использованием актуальной версии СПО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>
                <a:solidFill>
                  <a:schemeClr val="accent1"/>
                </a:solidFill>
                <a:cs typeface="Times New Roman"/>
              </a:rPr>
            </a:br>
            <a:r>
              <a:rPr lang="ru-RU">
                <a:solidFill>
                  <a:schemeClr val="accent1"/>
                </a:solidFill>
                <a:cs typeface="Times New Roman"/>
              </a:rPr>
              <a:t>в которой не отражены или не полностью отражены какие-либо сведения либо имеются ошибки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5397" y="6123914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Разные признаки, разные строки в соответствующих подразделах (разделах) справки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904435" y="0"/>
            <a:ext cx="881165" cy="3600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17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Антикоррупционное декларирование </a:t>
            </a:r>
            <a:endParaRPr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/>
                <a:gridCol w="9825292"/>
              </a:tblGrid>
              <a:tr h="972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1.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2.</a:t>
                      </a: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000" b="1" i="1">
                          <a:solidFill>
                            <a:schemeClr val="accent1"/>
                          </a:solidFill>
                        </a:rPr>
                        <a:t>для служащих (работников)  – </a:t>
                      </a:r>
                      <a:r>
                        <a:rPr lang="ru-RU" sz="2000" i="1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000" b="1" i="1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000" b="1" i="1">
                          <a:solidFill>
                            <a:schemeClr val="accent1"/>
                          </a:solidFill>
                        </a:rPr>
                        <a:t>для служащих (работников) – </a:t>
                      </a:r>
                      <a:r>
                        <a:rPr lang="ru-RU" sz="2000" i="1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000" b="1" i="1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18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 bwMode="auto"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Титульный лист декларации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"Налог на профессиональный доход"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821094" y="2622244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  <a:ea typeface="Calibri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  <a:ea typeface="Calibri"/>
              </a:rPr>
              <a:t>СНИЛС с ноября 2013 года присваивается новорожденным в беззаявительном порядке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 bwMode="auto">
          <a:xfrm>
            <a:off x="446002" y="2547562"/>
            <a:ext cx="115300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1.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2.</a:t>
            </a:r>
            <a:endParaRPr/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 bwMode="auto">
          <a:xfrm>
            <a:off x="407899" y="5331145"/>
            <a:ext cx="115300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auto"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предпринимателя, необходимо указывать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19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 bwMode="auto"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1. Сведения о доходах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74630" y="1357918"/>
            <a:ext cx="7442740" cy="541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 bwMode="auto"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6"/>
                </a:solidFill>
              </a:rPr>
              <a:t>Полномочия Минтруда России 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chemeClr val="accent6"/>
                </a:solidFill>
              </a:rPr>
              <a:t>и антикоррупционные требования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b="18840"/>
          <a:stretch/>
        </p:blipFill>
        <p:spPr bwMode="auto"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/>
                <a:gridCol w="6622980"/>
              </a:tblGrid>
              <a:tr h="972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1.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2.</a:t>
                      </a: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  <a:ea typeface="Calibri"/>
                          <a:cs typeface="Times New Roman"/>
                        </a:rPr>
                        <a:t>Издание инструктивно-методических материалов </a:t>
                      </a:r>
                      <a:br>
                        <a:rPr lang="ru-RU" sz="2000" b="1">
                          <a:solidFill>
                            <a:schemeClr val="accent1"/>
                          </a:solidFill>
                          <a:ea typeface="Calibri"/>
                          <a:cs typeface="Times New Roman"/>
                        </a:rPr>
                      </a:br>
                      <a:r>
                        <a:rPr lang="ru-RU" sz="2000" b="1">
                          <a:solidFill>
                            <a:schemeClr val="accent1"/>
                          </a:solidFill>
                          <a:ea typeface="Calibri"/>
                          <a:cs typeface="Times New Roman"/>
                        </a:rPr>
                        <a:t>по вопросам противодействия коррупции</a:t>
                      </a:r>
                      <a:endParaRPr lang="ru-RU" sz="2000" b="1">
                        <a:solidFill>
                          <a:schemeClr val="accent1"/>
                        </a:solidFill>
                        <a:cs typeface="Times New Roman"/>
                      </a:endParaRP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  <a:endParaRPr/>
          </a:p>
        </p:txBody>
      </p:sp>
      <p:pic>
        <p:nvPicPr>
          <p:cNvPr id="2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20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1. Сведения о доходах</a:t>
            </a:r>
            <a:endParaRPr/>
          </a:p>
        </p:txBody>
      </p:sp>
      <p:sp>
        <p:nvSpPr>
          <p:cNvPr id="17" name="Пятиугольник 16"/>
          <p:cNvSpPr/>
          <p:nvPr/>
        </p:nvSpPr>
        <p:spPr bwMode="auto">
          <a:xfrm>
            <a:off x="552860" y="5356015"/>
            <a:ext cx="3457163" cy="792000"/>
          </a:xfrm>
          <a:prstGeom prst="homePlate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/>
              <a:t>Иные доходы</a:t>
            </a:r>
            <a:endParaRPr/>
          </a:p>
        </p:txBody>
      </p:sp>
      <p:sp>
        <p:nvSpPr>
          <p:cNvPr id="20" name="Пятиугольник 19"/>
          <p:cNvSpPr/>
          <p:nvPr/>
        </p:nvSpPr>
        <p:spPr bwMode="auto">
          <a:xfrm>
            <a:off x="552862" y="2484464"/>
            <a:ext cx="3457163" cy="792000"/>
          </a:xfrm>
          <a:prstGeom prst="homePlate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algn="ctr">
              <a:defRPr/>
            </a:pPr>
            <a:r>
              <a:rPr lang="ru-RU" b="1"/>
              <a:t>Доходы, предусмотренные строками 1-5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219511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algn="just">
              <a:defRPr/>
            </a:pPr>
            <a:r>
              <a:rPr lang="ru-RU" sz="1400" b="1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>
              <a:defRPr/>
            </a:pPr>
            <a:r>
              <a:rPr lang="ru-RU" sz="1400" b="1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От физических или юридических лиц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Положительный финансовый результат только для отдельных видов доходов 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  <a:endParaRPr/>
          </a:p>
        </p:txBody>
      </p:sp>
      <p:pic>
        <p:nvPicPr>
          <p:cNvPr id="8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21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 bwMode="auto"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1. Сведения о доходах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Доход, полученный в натуральной форме, не отражается.</a:t>
            </a:r>
            <a:br>
              <a:rPr lang="ru-RU">
                <a:solidFill>
                  <a:schemeClr val="accent1"/>
                </a:solidFill>
                <a:cs typeface="Times New Roman"/>
              </a:rPr>
            </a:br>
            <a:r>
              <a:rPr lang="ru-RU">
                <a:solidFill>
                  <a:schemeClr val="accent1"/>
                </a:solidFill>
                <a:cs typeface="Times New Roman"/>
              </a:rPr>
              <a:t>Когда будет реализован, тогда будет указан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Не указываются сведения о социальном, имущественном, инвестиционном налоговом вычете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Гранты указываются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45400" y="4249036"/>
            <a:ext cx="11232000" cy="103183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45400" y="5385012"/>
            <a:ext cx="11232000" cy="7245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Предусмотренное Указанием Банка России № 5798-У отражение доходов от сделок купли-продажи иностранной валюты согласовано Минтрудом России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45400" y="6213653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22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 bwMode="auto"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2. Сведения о расходах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5400" y="4871923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 bwMode="auto"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 bwMode="auto">
          <a:xfrm>
            <a:off x="559629" y="2521368"/>
            <a:ext cx="2291198" cy="792000"/>
          </a:xfrm>
          <a:prstGeom prst="homePlate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/>
              <a:t>Недвижимое имущество</a:t>
            </a:r>
            <a:endParaRPr/>
          </a:p>
        </p:txBody>
      </p:sp>
      <p:sp>
        <p:nvSpPr>
          <p:cNvPr id="51" name="TextBox 50"/>
          <p:cNvSpPr txBox="1"/>
          <p:nvPr/>
        </p:nvSpPr>
        <p:spPr bwMode="auto"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3. Сведения об имуществе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28850" y="1399444"/>
            <a:ext cx="7781925" cy="962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algn="just">
              <a:defRPr/>
            </a:pPr>
            <a:r>
              <a:rPr lang="ru-RU" b="1">
                <a:solidFill>
                  <a:schemeClr val="accent1"/>
                </a:solidFill>
              </a:rPr>
              <a:t>Каждый объект отдельно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algn="just">
              <a:defRPr/>
            </a:pPr>
            <a:r>
              <a:rPr lang="ru-RU" b="1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  <a:endParaRPr/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23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 bwMode="auto">
          <a:xfrm>
            <a:off x="559629" y="5492257"/>
            <a:ext cx="2291198" cy="752031"/>
          </a:xfrm>
          <a:prstGeom prst="homePlate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/>
              <a:t>Транспортное средство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Регистрирующие органы по компетенции</a:t>
            </a:r>
            <a:endParaRPr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 bwMode="auto"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  <a:endParaRPr/>
          </a:p>
        </p:txBody>
      </p:sp>
      <p:pic>
        <p:nvPicPr>
          <p:cNvPr id="3" name="Объект 11"/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Федеральный закон от 31 июля 2020 г. № 259-ФЗ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цифровые права, включающие </a:t>
            </a:r>
            <a:endParaRPr/>
          </a:p>
          <a:p>
            <a:pPr marL="342900" indent="-342900">
              <a:buFont typeface="Wingdings"/>
              <a:buChar char="Ø"/>
              <a:defRPr/>
            </a:pPr>
            <a:r>
              <a:rPr lang="ru-RU">
                <a:solidFill>
                  <a:schemeClr val="accent1"/>
                </a:solidFill>
              </a:rPr>
              <a:t>денежные требования; </a:t>
            </a:r>
            <a:endParaRPr lang="en-US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  <a:defRPr/>
            </a:pPr>
            <a:r>
              <a:rPr lang="ru-RU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  <a:defRPr/>
            </a:pPr>
            <a:r>
              <a:rPr lang="ru-RU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  <a:defRPr/>
            </a:pPr>
            <a:r>
              <a:rPr lang="ru-RU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 bwMode="auto">
          <a:xfrm>
            <a:off x="543640" y="2191657"/>
            <a:ext cx="2780131" cy="83308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/>
              <a:t>Цифровые финансовые активы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>
                <a:solidFill>
                  <a:schemeClr val="accent1"/>
                </a:solidFill>
              </a:rPr>
              <a:t>[</a:t>
            </a:r>
            <a:r>
              <a:rPr lang="ru-RU">
                <a:solidFill>
                  <a:schemeClr val="accent1"/>
                </a:solidFill>
              </a:rPr>
              <a:t>цифровых прав</a:t>
            </a:r>
            <a:r>
              <a:rPr lang="en-US">
                <a:solidFill>
                  <a:schemeClr val="accent1"/>
                </a:solidFill>
              </a:rPr>
              <a:t>]</a:t>
            </a:r>
            <a:r>
              <a:rPr lang="ru-RU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  <a:endParaRPr/>
          </a:p>
        </p:txBody>
      </p:sp>
      <p:sp>
        <p:nvSpPr>
          <p:cNvPr id="16" name="Нашивка 15"/>
          <p:cNvSpPr/>
          <p:nvPr/>
        </p:nvSpPr>
        <p:spPr bwMode="auto">
          <a:xfrm>
            <a:off x="6522720" y="3084469"/>
            <a:ext cx="269279" cy="3308598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24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ea typeface="Calibri"/>
                <a:cs typeface="Times New Roman"/>
              </a:rPr>
              <a:t>Реестр операторов информационных систем: </a:t>
            </a:r>
            <a:r>
              <a:rPr lang="en-US" u="sng">
                <a:solidFill>
                  <a:schemeClr val="accent1"/>
                </a:solidFill>
                <a:ea typeface="Calibri"/>
                <a:cs typeface="Times New Roman"/>
                <a:hlinkClick r:id="rId3" tooltip="https://www.cbr.ru/registries/infrastr/#a_132564"/>
              </a:rPr>
              <a:t>https://www.cbr.ru/registries/infrastr/#a_132564</a:t>
            </a:r>
            <a:r>
              <a:rPr lang="ru-RU">
                <a:solidFill>
                  <a:schemeClr val="accent1"/>
                </a:solidFill>
                <a:ea typeface="Calibri"/>
                <a:cs typeface="Times New Roman"/>
              </a:rPr>
              <a:t> 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>
                <a:solidFill>
                  <a:schemeClr val="accent6"/>
                </a:solidFill>
              </a:rPr>
              <a:t>2 </a:t>
            </a:r>
            <a:r>
              <a:rPr lang="ru-RU" sz="2400" b="1">
                <a:solidFill>
                  <a:schemeClr val="accent6"/>
                </a:solidFill>
              </a:rPr>
              <a:t>августа 2019 г. № 259-ФЗ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>
                <a:solidFill>
                  <a:schemeClr val="accent6"/>
                </a:solidFill>
              </a:rPr>
            </a:br>
            <a:r>
              <a:rPr lang="ru-RU" sz="2400" b="1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цифровые права, предусматривающие</a:t>
            </a:r>
            <a:endParaRPr/>
          </a:p>
          <a:p>
            <a:pPr marL="342900" indent="-342900">
              <a:buFont typeface="Wingdings"/>
              <a:buChar char="Ø"/>
              <a:defRPr/>
            </a:pPr>
            <a:r>
              <a:rPr lang="ru-RU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  <a:defRPr/>
            </a:pPr>
            <a:r>
              <a:rPr lang="ru-RU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  <a:defRPr/>
            </a:pPr>
            <a:r>
              <a:rPr lang="ru-RU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  <a:endParaRPr/>
          </a:p>
        </p:txBody>
      </p:sp>
      <p:sp>
        <p:nvSpPr>
          <p:cNvPr id="15" name="Пятиугольник 14"/>
          <p:cNvSpPr/>
          <p:nvPr/>
        </p:nvSpPr>
        <p:spPr bwMode="auto">
          <a:xfrm>
            <a:off x="543640" y="2191657"/>
            <a:ext cx="2780131" cy="83308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/>
              <a:t>Утилитарные цифровые права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  <a:endParaRPr/>
          </a:p>
        </p:txBody>
      </p:sp>
      <p:sp>
        <p:nvSpPr>
          <p:cNvPr id="16" name="Нашивка 15"/>
          <p:cNvSpPr/>
          <p:nvPr/>
        </p:nvSpPr>
        <p:spPr bwMode="auto">
          <a:xfrm>
            <a:off x="6400800" y="3084469"/>
            <a:ext cx="256559" cy="2431435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25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ea typeface="Calibri"/>
                <a:cs typeface="Times New Roman"/>
              </a:rPr>
              <a:t>Реестр операторов инвестиционных платформ: </a:t>
            </a:r>
            <a:r>
              <a:rPr lang="en-US" u="sng">
                <a:solidFill>
                  <a:schemeClr val="accent1"/>
                </a:solidFill>
                <a:ea typeface="Calibri"/>
                <a:cs typeface="Times New Roman"/>
                <a:hlinkClick r:id="rId3" tooltip="https://www.cbr.ru/vfs/registers/infr/list_invest_platform_op.xlsx"/>
              </a:rPr>
              <a:t>https://www.cbr.ru/vfs/registers/infr/list_invest_platform_op.xlsx</a:t>
            </a:r>
            <a:r>
              <a:rPr lang="ru-RU">
                <a:solidFill>
                  <a:schemeClr val="accent1"/>
                </a:solidFill>
                <a:ea typeface="Calibri"/>
                <a:cs typeface="Times New Roman"/>
              </a:rPr>
              <a:t> 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462320" y="791422"/>
            <a:ext cx="11267358" cy="120031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Федеральный закон от 31 июля 2020 г. № 259-ФЗ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/>
              <a:buChar char="o"/>
              <a:defRPr/>
            </a:pP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/>
              <a:buChar char="q"/>
              <a:defRPr/>
            </a:pP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  <a:endParaRPr/>
          </a:p>
          <a:p>
            <a:pPr marL="1257168" lvl="2" indent="-342900">
              <a:buFont typeface="Wingdings"/>
              <a:buChar char="Ø"/>
              <a:defRPr/>
            </a:pP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  <a:defRPr/>
            </a:pP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  <a:defRPr/>
            </a:pP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/>
              <a:buChar char="q"/>
              <a:defRPr/>
            </a:pP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  <a:defRPr/>
            </a:pP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 bwMode="auto">
          <a:xfrm>
            <a:off x="543640" y="2191657"/>
            <a:ext cx="2780131" cy="83308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/>
              <a:t>Цифровая валюта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("кешбэк сервис"), а также игровая валюта</a:t>
            </a:r>
            <a:endParaRPr lang="ru-RU" sz="1600">
              <a:solidFill>
                <a:schemeClr val="accent5">
                  <a:lumMod val="75000"/>
                </a:schemeClr>
              </a:solidFill>
              <a:cs typeface="Times New Roman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26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 bwMode="auto">
          <a:xfrm>
            <a:off x="545399" y="3566906"/>
            <a:ext cx="2520000" cy="896619"/>
          </a:xfrm>
          <a:prstGeom prst="homePlate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>
                <a:solidFill>
                  <a:schemeClr val="bg1"/>
                </a:solidFill>
              </a:rPr>
              <a:t>Счета в кредитных организациях</a:t>
            </a:r>
            <a:endParaRPr/>
          </a:p>
        </p:txBody>
      </p:sp>
      <p:sp>
        <p:nvSpPr>
          <p:cNvPr id="43" name="TextBox 42"/>
          <p:cNvSpPr txBox="1"/>
          <p:nvPr/>
        </p:nvSpPr>
        <p:spPr bwMode="auto"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Кредитная организация</a:t>
            </a:r>
            <a:endParaRPr/>
          </a:p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ФНС России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57878" y="1348413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Банком России издано </a:t>
            </a:r>
            <a:r>
              <a:rPr lang="ru-RU" b="1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  <a:endParaRPr/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27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575999" y="4698554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  <a:endParaRPr/>
          </a:p>
        </p:txBody>
      </p:sp>
      <p:pic>
        <p:nvPicPr>
          <p:cNvPr id="4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 bwMode="auto"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  <a:endParaRPr/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28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 bwMode="auto"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  <a:endParaRPr/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29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800">
                <a:solidFill>
                  <a:schemeClr val="accent1"/>
                </a:solidFill>
              </a:rPr>
              <a:t>OZON-</a:t>
            </a:r>
            <a:r>
              <a:rPr lang="ru-RU" sz="180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"Еком Банк")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 b="1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 b="1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>
                <a:solidFill>
                  <a:schemeClr val="accent1"/>
                </a:solidFill>
              </a:rPr>
            </a:br>
            <a:r>
              <a:rPr lang="ru-RU" sz="1800" b="1">
                <a:solidFill>
                  <a:schemeClr val="accent1"/>
                </a:solidFill>
              </a:rPr>
              <a:t>не является нарушением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45398" y="4966192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b="20327"/>
          <a:stretch/>
        </p:blipFill>
        <p:spPr bwMode="auto">
          <a:xfrm>
            <a:off x="8253190" y="1808456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>
              <a:defRPr/>
            </a:pPr>
            <a:r>
              <a:rPr lang="ru-RU" sz="2000" b="1">
                <a:solidFill>
                  <a:schemeClr val="accent1"/>
                </a:solidFill>
              </a:rPr>
              <a:t>Политика в сфере противодействия коррупции</a:t>
            </a:r>
            <a:endParaRPr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6"/>
                </a:solidFill>
              </a:rPr>
              <a:t>Методические материалы 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chemeClr val="accent6"/>
                </a:solidFill>
              </a:rPr>
              <a:t>Минтруда России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/>
                <a:gridCol w="6622980"/>
              </a:tblGrid>
              <a:tr h="972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2.</a:t>
                      </a: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  <a:ea typeface="Calibri"/>
                          <a:cs typeface="Times New Roman"/>
                        </a:rPr>
                        <a:t>Размещены в открытом доступе</a:t>
                      </a:r>
                      <a:endParaRPr lang="ru-RU" sz="2000" b="1">
                        <a:solidFill>
                          <a:schemeClr val="accent1"/>
                        </a:solidFill>
                        <a:cs typeface="Times New Roman"/>
                      </a:endParaRPr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solidFill>
                        <a:srgbClr val="21386F"/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/>
                          <a:ea typeface="Segoe UI Black"/>
                        </a:rPr>
                        <a:t>3.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1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  <a:endParaRPr/>
                    </a:p>
                  </a:txBody>
                  <a:tcPr marL="38889" marR="38889" marT="19444" marB="19444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21386F"/>
                      </a:solidFill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Объект 11"/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 bwMode="auto"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  <a:endParaRPr/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30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По состоянию на отчетную дату и в течение отчетного периода у служащего (работника) открыто два счета, а у его супруги – три; у несовершеннолетних детей счета отсутствуют.</a:t>
            </a:r>
            <a:endParaRPr lang="ru-RU" sz="1400" b="0" i="0" strike="noStrike" cap="none">
              <a:ln>
                <a:noFill/>
              </a:ln>
              <a:solidFill>
                <a:schemeClr val="accent1"/>
              </a:solidFill>
              <a:latin typeface="Calibri (Основной текст)"/>
            </a:endParaRPr>
          </a:p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В течение отчетного периода на счета служащего (работника) поступило 300 тыс. руб., а на счета его супруги – 500 тыс. руб.</a:t>
            </a:r>
            <a:endParaRPr lang="ru-RU" sz="1400" b="0" i="0" strike="noStrike" cap="none">
              <a:ln>
                <a:noFill/>
              </a:ln>
              <a:solidFill>
                <a:schemeClr val="accent1"/>
              </a:solidFill>
              <a:latin typeface="Calibri (Основной текст)"/>
            </a:endParaRPr>
          </a:p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Совокупный доход </a:t>
            </a: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составляет 6000 тыс. руб.</a:t>
            </a:r>
            <a:endParaRPr lang="ru-RU" sz="1400" b="0" i="0" strike="noStrike" cap="none">
              <a:ln>
                <a:noFill/>
              </a:ln>
              <a:solidFill>
                <a:schemeClr val="accent1"/>
              </a:solidFill>
              <a:latin typeface="Calibri (Основной текст)"/>
            </a:endParaRPr>
          </a:p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В данном примере:</a:t>
            </a:r>
            <a:endParaRPr lang="ru-RU" sz="1400" b="0" i="0" strike="noStrike" cap="none">
              <a:ln>
                <a:noFill/>
              </a:ln>
              <a:solidFill>
                <a:schemeClr val="accent1"/>
              </a:solidFill>
              <a:latin typeface="Calibri (Основной текст)"/>
            </a:endParaRPr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sz="1400">
              <a:solidFill>
                <a:schemeClr val="accent1"/>
              </a:solidFill>
              <a:latin typeface="Calibri (Основной текст)"/>
              <a:ea typeface="Calibri"/>
              <a:cs typeface="Times New Roman"/>
            </a:endParaRPr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lang="ru-RU" sz="1400" b="0" i="0" strike="noStrike" cap="none">
              <a:ln>
                <a:noFill/>
              </a:ln>
              <a:solidFill>
                <a:schemeClr val="accent1"/>
              </a:solidFill>
              <a:latin typeface="Calibri (Основной текст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b="21191"/>
          <a:stretch/>
        </p:blipFill>
        <p:spPr bwMode="auto"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 bwMode="auto"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  <a:endParaRPr/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31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5566" y="4669360"/>
            <a:ext cx="11620035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По состоянию на отчетную дату и в течение отчетного периода у служащего (работника) открыто три счета. </a:t>
            </a:r>
            <a:endParaRPr/>
          </a:p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</a:b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300 тыс. руб. и 100 тыс. руб. соответственно. </a:t>
            </a:r>
            <a:endParaRPr/>
          </a:p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В данном примере: </a:t>
            </a:r>
            <a:endParaRPr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перераспределение (оборот) денежных средств по счетам составил 900 тыс. руб.; </a:t>
            </a:r>
            <a:endParaRPr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сумма денежных средств, поступивших на счета, – 500 тыс. руб. Таким образом, для целей определения необходимости </a:t>
            </a:r>
            <a:b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</a:b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заполнения 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lang="ru-RU" sz="1400" b="0" i="0" strike="noStrike" cap="none">
              <a:ln>
                <a:noFill/>
              </a:ln>
              <a:solidFill>
                <a:schemeClr val="accent1"/>
              </a:solidFill>
              <a:latin typeface="Calibri (Основной текст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 bwMode="auto"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  <a:endParaRPr/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32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b="22974"/>
          <a:stretch/>
        </p:blipFill>
        <p:spPr bwMode="auto"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По состоянию на отчетную дату и в течение отчетного периода у служащего (работника) открыто два счета. </a:t>
            </a:r>
            <a:endParaRPr/>
          </a:p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  <a:endParaRPr/>
          </a:p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В данном примере: </a:t>
            </a:r>
            <a:endParaRPr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перераспределение (оборот) денежных средств по счетам составил 1400 тыс. руб.; </a:t>
            </a:r>
            <a:endParaRPr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сумма денежных средств, поступивших на счета, – 700 тыс. руб. Таким образом, для целей определения необходимости </a:t>
            </a:r>
            <a:b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</a:b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заполнения графы "Сумма поступивших на счет денежных средств (руб.)" раздела 4 справки необходимо сравнивать совокупный доход с 700 тыс. руб.</a:t>
            </a:r>
            <a:endParaRPr lang="ru-RU" sz="1400" b="0" i="0" strike="noStrike" cap="none">
              <a:ln>
                <a:noFill/>
              </a:ln>
              <a:solidFill>
                <a:schemeClr val="accent1"/>
              </a:solidFill>
              <a:latin typeface="Calibri (Основной текст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 bwMode="auto"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  <a:endParaRPr/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33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b="21970"/>
          <a:stretch/>
        </p:blipFill>
        <p:spPr bwMode="auto"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tabLst>
                <a:tab pos="288924" algn="l"/>
                <a:tab pos="5962650" algn="l"/>
              </a:tabLs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По состоянию на отчетную дату и в течение отчетного периода у служащего (работника)открыто два счета. </a:t>
            </a:r>
            <a:endParaRPr/>
          </a:p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  <a:endParaRPr/>
          </a:p>
          <a:p>
            <a:pPr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В данном примере: </a:t>
            </a:r>
            <a:endParaRPr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перераспределение (оборот) денежных средств по счетам составил 1000 тыс. руб.; </a:t>
            </a:r>
            <a:endParaRPr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88924" algn="l"/>
                <a:tab pos="5962650" algn="l"/>
              </a:tabLst>
              <a:defRPr/>
            </a:pPr>
            <a:r>
              <a:rPr lang="ru-RU" sz="1400" b="0" i="0" strike="noStrike" cap="none">
                <a:ln>
                  <a:noFill/>
                </a:ln>
                <a:solidFill>
                  <a:schemeClr val="accent1"/>
                </a:solidFill>
                <a:latin typeface="Calibri (Основной текст)"/>
                <a:ea typeface="Calibri"/>
                <a:cs typeface="Times New Roman"/>
              </a:rPr>
              <a:t>сумма денежных средств, поступивших на счета, – 1000 тыс. руб. 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lang="ru-RU" sz="1400" b="0" i="0" strike="noStrike" cap="none">
              <a:ln>
                <a:noFill/>
              </a:ln>
              <a:solidFill>
                <a:schemeClr val="accent1"/>
              </a:solidFill>
              <a:latin typeface="Calibri (Основной текст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 bwMode="auto"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5. Сведения о ценных бумагах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  <a:endParaRPr/>
          </a:p>
        </p:txBody>
      </p:sp>
      <p:sp>
        <p:nvSpPr>
          <p:cNvPr id="8" name="Пятиугольник 33"/>
          <p:cNvSpPr/>
          <p:nvPr/>
        </p:nvSpPr>
        <p:spPr bwMode="auto">
          <a:xfrm>
            <a:off x="543640" y="3177647"/>
            <a:ext cx="2781451" cy="896619"/>
          </a:xfrm>
          <a:prstGeom prst="homePlate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>
                <a:solidFill>
                  <a:schemeClr val="bg1"/>
                </a:solidFill>
              </a:rPr>
              <a:t>Ценные бумаги </a:t>
            </a:r>
            <a:r>
              <a:rPr lang="en-GB" b="1">
                <a:solidFill>
                  <a:schemeClr val="bg1"/>
                </a:solidFill>
              </a:rPr>
              <a:t/>
            </a:r>
            <a:br>
              <a:rPr lang="en-GB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и участие 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ЕГРЮЛ</a:t>
            </a:r>
            <a:endParaRPr/>
          </a:p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34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 bwMode="auto"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>
              <a:solidFill>
                <a:schemeClr val="accent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ОФЗ не являются иностранными ценными бумагами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2.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3.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4.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Допускается приобретение ценных бумаг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1.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  <a:endParaRPr/>
          </a:p>
        </p:txBody>
      </p:sp>
      <p:sp>
        <p:nvSpPr>
          <p:cNvPr id="33" name="TextBox 32"/>
          <p:cNvSpPr txBox="1"/>
          <p:nvPr/>
        </p:nvSpPr>
        <p:spPr bwMode="auto"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5.</a:t>
            </a:r>
            <a:endParaRPr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  <a:endParaRPr/>
          </a:p>
        </p:txBody>
      </p:sp>
      <p:sp>
        <p:nvSpPr>
          <p:cNvPr id="35" name="TextBox 34"/>
          <p:cNvSpPr txBox="1"/>
          <p:nvPr/>
        </p:nvSpPr>
        <p:spPr bwMode="auto"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6.</a:t>
            </a:r>
            <a:endParaRPr/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35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 bwMode="auto"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5. Сведения о ценных бумагах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Подраздел 5.2. Иные ценные бумаги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не имеют номинальной стоимости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  <a:endParaRPr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36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 bwMode="auto"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5. Сведения о ценных бумагах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43641" y="1453159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  <a:endParaRPr/>
          </a:p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>
                <a:solidFill>
                  <a:schemeClr val="accent1"/>
                </a:solidFill>
                <a:cs typeface="Times New Roman"/>
              </a:rPr>
              <a:t>"</a:t>
            </a:r>
            <a:r>
              <a:rPr lang="ru-RU">
                <a:solidFill>
                  <a:schemeClr val="accent1"/>
                </a:solidFill>
              </a:rPr>
              <a:t>Интернет</a:t>
            </a:r>
            <a:r>
              <a:rPr lang="ru-RU">
                <a:solidFill>
                  <a:schemeClr val="accent1"/>
                </a:solidFill>
                <a:cs typeface="Times New Roman"/>
              </a:rPr>
              <a:t>"</a:t>
            </a:r>
            <a:r>
              <a:rPr lang="ru-RU">
                <a:solidFill>
                  <a:schemeClr val="accent1"/>
                </a:solidFill>
              </a:rPr>
              <a:t>)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Целесообразно пользоваться Указанием Банка России от 27.05.2021 № 5798-У</a:t>
            </a:r>
            <a:endParaRPr/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37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Квартира по регистрации обязательно указывается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Фактическое пользование указывается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Транспортные средства в лизинге не отражаются</a:t>
            </a:r>
            <a:endParaRPr/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38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Если факт пользования отсутствует, то объект в пользовании не указывается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>
                <a:solidFill>
                  <a:schemeClr val="accent1"/>
                </a:solidFill>
                <a:cs typeface="Times New Roman"/>
              </a:rPr>
            </a:br>
            <a:r>
              <a:rPr lang="ru-RU">
                <a:solidFill>
                  <a:schemeClr val="accent1"/>
                </a:solidFill>
                <a:cs typeface="Times New Roman"/>
              </a:rPr>
              <a:t>(в зависимости от наличия права собственности)</a:t>
            </a:r>
            <a:endParaRPr/>
          </a:p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>
                <a:solidFill>
                  <a:schemeClr val="accent1"/>
                </a:solidFill>
                <a:cs typeface="Times New Roman"/>
              </a:rPr>
            </a:br>
            <a:r>
              <a:rPr lang="ru-RU">
                <a:solidFill>
                  <a:schemeClr val="accent1"/>
                </a:solidFill>
                <a:cs typeface="Times New Roman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  <a:endParaRPr/>
          </a:p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Пользование может быть "фактическим", а площадь может указываться с учетом применимых обстоятельств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  <a:cs typeface="Times New Roman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>
                <a:solidFill>
                  <a:schemeClr val="accent1"/>
                </a:solidFill>
                <a:cs typeface="Times New Roman"/>
              </a:rPr>
            </a:br>
            <a:r>
              <a:rPr lang="ru-RU">
                <a:solidFill>
                  <a:schemeClr val="accent1"/>
                </a:solidFill>
                <a:cs typeface="Times New Roman"/>
              </a:rPr>
              <a:t>в пользовании не указывается</a:t>
            </a:r>
            <a:endParaRPr/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39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 bwMode="auto"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0"/>
            <a:stretch/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 bwMode="auto">
            <a:xfrm>
              <a:off x="14615886" y="-317769"/>
              <a:ext cx="2322286" cy="293033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 bwMode="auto"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  <a:endParaRPr/>
          </a:p>
        </p:txBody>
      </p:sp>
      <p:sp>
        <p:nvSpPr>
          <p:cNvPr id="21" name="Шестиугольник 20"/>
          <p:cNvSpPr/>
          <p:nvPr/>
        </p:nvSpPr>
        <p:spPr bwMode="auto">
          <a:xfrm>
            <a:off x="1476191" y="1595671"/>
            <a:ext cx="4812631" cy="177003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/>
              <a:t>Методические рекомендации</a:t>
            </a:r>
            <a:endParaRPr/>
          </a:p>
          <a:p>
            <a:pPr algn="ctr">
              <a:defRPr/>
            </a:pPr>
            <a:r>
              <a:rPr lang="ru-RU" sz="1200" b="1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/>
              <a:t>4</a:t>
            </a:r>
            <a:r>
              <a:rPr lang="ru-RU" sz="1200" b="1"/>
              <a:t> году </a:t>
            </a:r>
            <a:br>
              <a:rPr lang="ru-RU" sz="1200" b="1"/>
            </a:br>
            <a:r>
              <a:rPr lang="ru-RU" sz="1200" b="1"/>
              <a:t>(за отчетный 202</a:t>
            </a:r>
            <a:r>
              <a:rPr lang="en-GB" sz="1200" b="1"/>
              <a:t>3</a:t>
            </a:r>
            <a:r>
              <a:rPr lang="ru-RU" sz="1200" b="1"/>
              <a:t> год)</a:t>
            </a:r>
            <a:endParaRPr lang="ru-RU" sz="1200"/>
          </a:p>
        </p:txBody>
      </p:sp>
      <p:sp>
        <p:nvSpPr>
          <p:cNvPr id="25" name="Шестиугольник 24"/>
          <p:cNvSpPr/>
          <p:nvPr/>
        </p:nvSpPr>
        <p:spPr bwMode="auto">
          <a:xfrm>
            <a:off x="5933654" y="3083216"/>
            <a:ext cx="4813200" cy="1771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/>
              <a:t>Методические рекомендации</a:t>
            </a:r>
            <a:endParaRPr/>
          </a:p>
          <a:p>
            <a:pPr algn="ctr">
              <a:defRPr/>
            </a:pPr>
            <a:r>
              <a:rPr lang="ru-RU" sz="1200" b="1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/>
          </a:p>
        </p:txBody>
      </p:sp>
      <p:sp>
        <p:nvSpPr>
          <p:cNvPr id="22" name="Шестиугольник 21"/>
          <p:cNvSpPr/>
          <p:nvPr/>
        </p:nvSpPr>
        <p:spPr bwMode="auto">
          <a:xfrm>
            <a:off x="1475622" y="4570801"/>
            <a:ext cx="4813200" cy="1771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/>
              <a:t>Обзор практики привлечения </a:t>
            </a:r>
            <a:br>
              <a:rPr lang="ru-RU" sz="1800" b="1"/>
            </a:br>
            <a:r>
              <a:rPr lang="ru-RU" sz="1800" b="1"/>
              <a:t>к ответственности</a:t>
            </a:r>
            <a:r>
              <a:rPr lang="ru-RU" sz="1400" b="1"/>
              <a:t> </a:t>
            </a:r>
            <a:endParaRPr/>
          </a:p>
          <a:p>
            <a:pPr algn="ctr">
              <a:defRPr/>
            </a:pPr>
            <a:r>
              <a:rPr lang="ru-RU" sz="1200" b="1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1"/>
                </a:solidFill>
                <a:cs typeface="Times New Roman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30473" y="2605084"/>
            <a:ext cx="7715250" cy="11810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1800">
                <a:solidFill>
                  <a:schemeClr val="accent1"/>
                </a:solidFill>
                <a:latin typeface="Calibri"/>
              </a:rPr>
              <a:t>участие в долевом строительстве объекта недвижимости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3226" y="3900428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lvl="0">
              <a:defRPr/>
            </a:pPr>
            <a:r>
              <a:rPr lang="ru-RU" sz="1800" b="1">
                <a:solidFill>
                  <a:schemeClr val="accent1"/>
                </a:solidFill>
                <a:latin typeface="Calibri"/>
                <a:cs typeface="Times New Roman"/>
              </a:rPr>
              <a:t>Отдельные виды срочных обязательств финансового характера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1800">
                <a:solidFill>
                  <a:schemeClr val="accent1"/>
                </a:solidFill>
                <a:latin typeface="Calibri"/>
              </a:rPr>
              <a:t>обязательства по ипотеке в случае разделения суммы кредита между супругами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1800">
                <a:solidFill>
                  <a:schemeClr val="accent1"/>
                </a:solidFill>
                <a:latin typeface="Calibri"/>
              </a:rPr>
              <a:t>обязательства по отдельным договорам страхования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1800">
                <a:solidFill>
                  <a:schemeClr val="accent1"/>
                </a:solidFill>
                <a:latin typeface="Calibri"/>
              </a:rPr>
              <a:t>обязательства по договорам брокерского обслуживания, ДУ и ИИС</a:t>
            </a:r>
            <a:endParaRPr/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40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>
                <a:solidFill>
                  <a:schemeClr val="accent1"/>
                </a:solidFill>
                <a:latin typeface="Calibri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>
                <a:solidFill>
                  <a:schemeClr val="accent1"/>
                </a:solidFill>
                <a:latin typeface="Calibri"/>
              </a:rPr>
            </a:br>
            <a:r>
              <a:rPr lang="ru-RU">
                <a:solidFill>
                  <a:schemeClr val="accent1"/>
                </a:solidFill>
                <a:latin typeface="Calibri"/>
              </a:rPr>
              <a:t>на ИИС равен или превышает 500 тыс. руб.</a:t>
            </a:r>
            <a:endParaRPr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35326" y="2879170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>
                <a:solidFill>
                  <a:schemeClr val="accent1"/>
                </a:solidFill>
                <a:latin typeface="Calibri"/>
              </a:rPr>
              <a:t>По общему правилу, есл</a:t>
            </a:r>
            <a:r>
              <a:rPr lang="ru-RU">
                <a:solidFill>
                  <a:schemeClr val="accent1"/>
                </a:solidFill>
              </a:rPr>
              <a:t>и денежные средства на счет эскроу не зачислены, то застройщик еще ничего </a:t>
            </a:r>
            <a:br>
              <a:rPr lang="ru-RU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>
                <a:solidFill>
                  <a:schemeClr val="accent1"/>
                </a:solidFill>
                <a:latin typeface="Calibri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>
                <a:solidFill>
                  <a:schemeClr val="accent1"/>
                </a:solidFill>
                <a:latin typeface="Calibri"/>
              </a:rPr>
            </a:br>
            <a:r>
              <a:rPr lang="ru-RU">
                <a:solidFill>
                  <a:schemeClr val="accent1"/>
                </a:solidFill>
                <a:latin typeface="Calibri"/>
              </a:rPr>
              <a:t>не указывается</a:t>
            </a:r>
            <a:endParaRPr lang="ru-RU">
              <a:solidFill>
                <a:schemeClr val="accent1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>
                <a:solidFill>
                  <a:schemeClr val="accent1"/>
                </a:solidFill>
                <a:latin typeface="Calibri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>
                <a:solidFill>
                  <a:schemeClr val="accent1"/>
                </a:solidFill>
                <a:latin typeface="Calibri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>
                <a:solidFill>
                  <a:schemeClr val="accent1"/>
                </a:solidFill>
                <a:latin typeface="Calibri"/>
              </a:rPr>
            </a:br>
            <a:r>
              <a:rPr lang="ru-RU">
                <a:solidFill>
                  <a:schemeClr val="accent1"/>
                </a:solidFill>
                <a:latin typeface="Calibri"/>
              </a:rPr>
              <a:t>"Об организации страхового дела в Российской Федерации"</a:t>
            </a:r>
            <a:endParaRPr lang="ru-RU">
              <a:solidFill>
                <a:schemeClr val="accent1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41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 bwMode="auto"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>
                <a:solidFill>
                  <a:schemeClr val="accent6"/>
                </a:solidFill>
              </a:rPr>
              <a:t>&lt;…&gt;,</a:t>
            </a:r>
            <a:r>
              <a:rPr lang="ru-RU" sz="2400" b="1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1"/>
                </a:solidFill>
                <a:cs typeface="Times New Roman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1" rIns="91428" bIns="45711" rtlCol="0" anchor="ctr"/>
          <a:lstStyle/>
          <a:p>
            <a:pPr lvl="0">
              <a:defRPr/>
            </a:pPr>
            <a:r>
              <a:rPr lang="ru-RU" sz="1800" b="1">
                <a:solidFill>
                  <a:schemeClr val="accent1"/>
                </a:solidFill>
                <a:latin typeface="Calibri"/>
                <a:cs typeface="Times New Roman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1800">
                <a:solidFill>
                  <a:schemeClr val="accent1"/>
                </a:solidFill>
                <a:ea typeface="Calibri"/>
              </a:rPr>
              <a:t>договор дарения</a:t>
            </a:r>
            <a:endParaRPr lang="ru-RU" sz="180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1800">
                <a:solidFill>
                  <a:schemeClr val="accent1"/>
                </a:solidFill>
                <a:ea typeface="Calibri"/>
              </a:rPr>
              <a:t>соглашение о разделе имущества</a:t>
            </a:r>
            <a:endParaRPr lang="ru-RU" sz="180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45800" y="5712708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1800">
                <a:solidFill>
                  <a:schemeClr val="accent1"/>
                </a:solidFill>
                <a:ea typeface="Calibri"/>
              </a:rPr>
              <a:t>договор (соглашение) об определении долей</a:t>
            </a:r>
            <a:endParaRPr lang="ru-RU" sz="180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1800">
                <a:solidFill>
                  <a:schemeClr val="accent1"/>
                </a:solidFill>
                <a:ea typeface="Calibri"/>
              </a:rPr>
              <a:t>брачный договор</a:t>
            </a:r>
            <a:endParaRPr lang="ru-RU" sz="1800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1800">
                <a:solidFill>
                  <a:schemeClr val="accent1"/>
                </a:solidFill>
                <a:ea typeface="Calibri"/>
              </a:rPr>
              <a:t>уничтоженные объекты имущества не подлежат отражению</a:t>
            </a:r>
            <a:endParaRPr lang="ru-RU" sz="180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1800">
                <a:solidFill>
                  <a:schemeClr val="accent1"/>
                </a:solidFill>
                <a:ea typeface="Calibri"/>
              </a:rPr>
              <a:t>договор мены не подлежит отражению</a:t>
            </a:r>
            <a:endParaRPr lang="ru-RU" sz="180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42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/>
                <a:ea typeface="Ebrima"/>
                <a:cs typeface="Ebrima"/>
              </a:rPr>
              <a:t>Особенности антикоррупционного декларирования в период СВО</a:t>
            </a:r>
            <a:endParaRPr lang="ru-RU" sz="36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 rot="16199999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1" y="0"/>
              <a:ext cx="12191999" cy="33903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-5" y="339034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5765799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904435" y="0"/>
            <a:ext cx="881165" cy="3600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44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Антикоррупционное декларирование 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000">
              <a:solidFill>
                <a:schemeClr val="accent1"/>
              </a:solidFill>
            </a:endParaRPr>
          </a:p>
        </p:txBody>
      </p:sp>
      <p:pic>
        <p:nvPicPr>
          <p:cNvPr id="2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5566" y="1"/>
            <a:ext cx="572213" cy="691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1" rIns="91428" bIns="45711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1"/>
                </a:solidFill>
              </a:rPr>
              <a:t>Декларации в отношении супруг (супругов): участников СВО, командированных*, мобилизованных* и (или) добровольцев* не представляются ни в ходе декларационной кампании, ни в иных случаях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У</a:t>
            </a:r>
            <a:r>
              <a:rPr lang="ru-RU" sz="180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кампании не представляют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80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>
                <a:solidFill>
                  <a:schemeClr val="accent1"/>
                </a:solidFill>
              </a:rPr>
              <a:t>* Если они обладают таким статусом на момент декларирования</a:t>
            </a:r>
          </a:p>
          <a:p>
            <a:pPr>
              <a:defRPr/>
            </a:pPr>
            <a:endParaRPr lang="ru-RU"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 bwMode="auto"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5549"/>
            <a:stretch/>
          </p:blipFill>
          <p:spPr bwMode="auto"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 bwMode="auto">
            <a:xfrm>
              <a:off x="8819050" y="3278247"/>
              <a:ext cx="2966551" cy="293033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 bwMode="auto"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  <a:endParaRPr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3742097" y="1585008"/>
            <a:ext cx="4707805" cy="36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  <a:endParaRPr/>
          </a:p>
        </p:txBody>
      </p:sp>
      <p:sp>
        <p:nvSpPr>
          <p:cNvPr id="26" name="Шестиугольник 25"/>
          <p:cNvSpPr/>
          <p:nvPr/>
        </p:nvSpPr>
        <p:spPr bwMode="auto">
          <a:xfrm>
            <a:off x="1647562" y="4129712"/>
            <a:ext cx="4118238" cy="1578354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/>
              <a:t>Сопоставление с предыдущей справкой, чтобы не было "потерь"</a:t>
            </a:r>
            <a:endParaRPr/>
          </a:p>
        </p:txBody>
      </p:sp>
      <p:sp>
        <p:nvSpPr>
          <p:cNvPr id="27" name="Шестиугольник 26"/>
          <p:cNvSpPr/>
          <p:nvPr/>
        </p:nvSpPr>
        <p:spPr bwMode="auto">
          <a:xfrm>
            <a:off x="1652732" y="2237784"/>
            <a:ext cx="4118238" cy="1578354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/>
              <a:t>Необходимо быть внимательным: сверяться с документами, заполнять все необходимые графы и т.д.</a:t>
            </a:r>
            <a:endParaRPr/>
          </a:p>
        </p:txBody>
      </p:sp>
      <p:sp>
        <p:nvSpPr>
          <p:cNvPr id="28" name="Шестиугольник 27"/>
          <p:cNvSpPr/>
          <p:nvPr/>
        </p:nvSpPr>
        <p:spPr bwMode="auto">
          <a:xfrm>
            <a:off x="5770970" y="3092229"/>
            <a:ext cx="4118400" cy="1578354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/>
              <a:t>Соблюдение формальной логики: есть уведомление об иной оплачиваемой работе, </a:t>
            </a:r>
            <a:r>
              <a:rPr lang="en-US" b="1"/>
              <a:t>- </a:t>
            </a:r>
            <a:r>
              <a:rPr lang="ru-RU" b="1"/>
              <a:t>требуется указать доход, имеется вклад – доход и т.д.</a:t>
            </a:r>
            <a:endParaRPr/>
          </a:p>
        </p:txBody>
      </p:sp>
      <p:sp>
        <p:nvSpPr>
          <p:cNvPr id="29" name="Шестиугольник 28"/>
          <p:cNvSpPr/>
          <p:nvPr/>
        </p:nvSpPr>
        <p:spPr bwMode="auto">
          <a:xfrm>
            <a:off x="5770970" y="4984157"/>
            <a:ext cx="4118400" cy="1578354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/>
              <a:t>"Уникальная" ситуация: приложите сразу подтверждающие документы</a:t>
            </a:r>
            <a:endParaRPr/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 bwMode="auto"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Консультативная помощь</a:t>
            </a:r>
            <a:endParaRPr/>
          </a:p>
        </p:txBody>
      </p:sp>
      <p:graphicFrame>
        <p:nvGraphicFramePr>
          <p:cNvPr id="2" name="Схема 1"/>
          <p:cNvGraphicFramePr>
            <a:graphicFrameLocks/>
          </p:cNvGraphicFramePr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Схема 26"/>
          <p:cNvGraphicFramePr>
            <a:graphicFrameLocks/>
          </p:cNvGraphicFramePr>
          <p:nvPr/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Прямоугольник 27"/>
          <p:cNvSpPr/>
          <p:nvPr/>
        </p:nvSpPr>
        <p:spPr bwMode="auto"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  <a:endParaRPr/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 bwMode="auto"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6757"/>
            <a:stretch/>
          </p:blipFill>
          <p:spPr bwMode="auto"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 bwMode="auto">
            <a:xfrm>
              <a:off x="-2864490" y="3500114"/>
              <a:ext cx="2585089" cy="293033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 bwMode="auto"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  <a:endParaRPr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  <a:endParaRPr/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>
                <a:solidFill>
                  <a:schemeClr val="accent1"/>
                </a:solidFill>
              </a:rPr>
            </a:br>
            <a:r>
              <a:rPr lang="ru-RU" b="1">
                <a:solidFill>
                  <a:schemeClr val="accent1"/>
                </a:solidFill>
              </a:rPr>
              <a:t>№ 61</a:t>
            </a:r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/>
          <p:cNvSpPr/>
          <p:nvPr/>
        </p:nvSpPr>
        <p:spPr bwMode="auto">
          <a:xfrm>
            <a:off x="3742097" y="1450920"/>
            <a:ext cx="4707805" cy="36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accent1"/>
                </a:solidFill>
              </a:rPr>
              <a:t>Основные актуальные новеллы</a:t>
            </a:r>
            <a:endParaRPr/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7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>
                <a:solidFill>
                  <a:schemeClr val="accent1"/>
                </a:solidFill>
              </a:rPr>
            </a:br>
            <a:r>
              <a:rPr lang="ru-RU" b="1">
                <a:solidFill>
                  <a:schemeClr val="accent1"/>
                </a:solidFill>
              </a:rPr>
              <a:t>№ 886 и от 29.12.2022 № 968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Обращено внимание на формирование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дат печати справки</a:t>
            </a:r>
            <a:endParaRPr/>
          </a:p>
        </p:txBody>
      </p:sp>
      <p:pic>
        <p:nvPicPr>
          <p:cNvPr id="6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6392059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Предоставлен порядок действий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392059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92059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Уточнен порядок заполнения раздела 1 справки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в отношении ИП, применяющих разные СН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 bwMode="auto"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6757"/>
            <a:stretch/>
          </p:blipFill>
          <p:spPr bwMode="auto"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 bwMode="auto">
            <a:xfrm>
              <a:off x="-2864490" y="3500114"/>
              <a:ext cx="2585089" cy="293033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 bwMode="auto"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  <a:endParaRPr/>
          </a:p>
        </p:txBody>
      </p:sp>
      <p:sp>
        <p:nvSpPr>
          <p:cNvPr id="5" name="Скругленный прямоугольник 22"/>
          <p:cNvSpPr/>
          <p:nvPr/>
        </p:nvSpPr>
        <p:spPr bwMode="auto">
          <a:xfrm>
            <a:off x="3742098" y="1450920"/>
            <a:ext cx="4707805" cy="36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accent1"/>
                </a:solidFill>
              </a:rPr>
              <a:t>Основные актуальные новеллы</a:t>
            </a:r>
            <a:endParaRPr/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8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392059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>
                <a:solidFill>
                  <a:schemeClr val="accent1"/>
                </a:solidFill>
              </a:rPr>
            </a:br>
            <a:r>
              <a:rPr lang="ru-RU" b="1">
                <a:solidFill>
                  <a:schemeClr val="accent1"/>
                </a:solidFill>
              </a:rPr>
              <a:t>не отражаются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Подсвечено, что в разделе 4 справки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Даны особенности заполнения раздела 4 справки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в отношении счета цифрового рубля</a:t>
            </a:r>
            <a:endParaRPr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392059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  <a:endParaRPr/>
          </a:p>
        </p:txBody>
      </p:sp>
      <p:pic>
        <p:nvPicPr>
          <p:cNvPr id="6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Уточнено, что сумма сделки в иностранной валюте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в разделе 2 справки указывается в рублях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по курсу на дату совершения сделки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392059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392059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 bwMode="auto"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5765799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65564" y="0"/>
            <a:ext cx="572213" cy="69197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 bwMode="auto"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/>
                </a:solidFill>
              </a:rPr>
              <a:t>Начало работы с декларацией</a:t>
            </a:r>
            <a:endParaRPr/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1782992" y="3487047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при невозможности – подать заявление</a:t>
            </a:r>
            <a:endParaRPr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  <a:endParaRPr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>
                <a:solidFill>
                  <a:schemeClr val="accent1"/>
                </a:solidFill>
              </a:rPr>
            </a:br>
            <a:r>
              <a:rPr lang="ru-RU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  <a:endParaRPr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Скачать (</a:t>
            </a:r>
            <a:r>
              <a:rPr lang="en-US" b="1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>
                <a:solidFill>
                  <a:schemeClr val="accent1"/>
                </a:solidFill>
              </a:rPr>
              <a:t>)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и установить СПО "Справки БК" в актуальной версии</a:t>
            </a:r>
            <a:endParaRPr/>
          </a:p>
        </p:txBody>
      </p:sp>
      <p:cxnSp>
        <p:nvCxnSpPr>
          <p:cNvPr id="44" name="Прямая соединительная линия 43"/>
          <p:cNvCxnSpPr>
            <a:cxnSpLocks/>
          </p:cNvCxnSpPr>
          <p:nvPr/>
        </p:nvCxnSpPr>
        <p:spPr bwMode="auto">
          <a:xfrm>
            <a:off x="407900" y="3402380"/>
            <a:ext cx="115300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cxnSpLocks/>
          </p:cNvCxnSpPr>
          <p:nvPr/>
        </p:nvCxnSpPr>
        <p:spPr bwMode="auto">
          <a:xfrm>
            <a:off x="369799" y="4393192"/>
            <a:ext cx="115300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cxnSpLocks/>
          </p:cNvCxnSpPr>
          <p:nvPr/>
        </p:nvCxnSpPr>
        <p:spPr bwMode="auto">
          <a:xfrm>
            <a:off x="369800" y="5310541"/>
            <a:ext cx="115300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2.</a:t>
            </a:r>
            <a:endParaRPr/>
          </a:p>
        </p:txBody>
      </p:sp>
      <p:sp>
        <p:nvSpPr>
          <p:cNvPr id="49" name="TextBox 48"/>
          <p:cNvSpPr txBox="1"/>
          <p:nvPr/>
        </p:nvSpPr>
        <p:spPr bwMode="auto"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3.</a:t>
            </a:r>
            <a:endParaRPr/>
          </a:p>
        </p:txBody>
      </p:sp>
      <p:sp>
        <p:nvSpPr>
          <p:cNvPr id="50" name="TextBox 49"/>
          <p:cNvSpPr txBox="1"/>
          <p:nvPr/>
        </p:nvSpPr>
        <p:spPr bwMode="auto"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4.</a:t>
            </a:r>
            <a:endParaRPr/>
          </a:p>
        </p:txBody>
      </p:sp>
      <p:sp>
        <p:nvSpPr>
          <p:cNvPr id="51" name="TextBox 50"/>
          <p:cNvSpPr txBox="1"/>
          <p:nvPr/>
        </p:nvSpPr>
        <p:spPr bwMode="auto"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5.</a:t>
            </a:r>
            <a:endParaRPr/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 bwMode="auto"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  <a:endParaRPr/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 bwMode="auto">
          <a:xfrm>
            <a:off x="407900" y="2529240"/>
            <a:ext cx="115300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4"/>
                </a:solidFill>
                <a:latin typeface="Arial Black"/>
                <a:cs typeface="Aharoni"/>
              </a:rPr>
              <a:t>1.</a:t>
            </a:r>
            <a:endParaRPr/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0638972" y="-43130"/>
            <a:ext cx="1146629" cy="406400"/>
          </a:xfrm>
        </p:spPr>
        <p:txBody>
          <a:bodyPr/>
          <a:lstStyle/>
          <a:p>
            <a:pPr>
              <a:defRPr/>
            </a:pPr>
            <a:fld id="{0F43F4AF-7D06-4FEB-900F-7B33DEC9A35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9</a:t>
            </a:fld>
            <a:endParaRPr lang="ru-RU" sz="28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3979</Words>
  <Application>Microsoft Office PowerPoint</Application>
  <DocSecurity>0</DocSecurity>
  <PresentationFormat>Широкоэкранный</PresentationFormat>
  <Paragraphs>403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7" baseType="lpstr">
      <vt:lpstr>Aharoni</vt:lpstr>
      <vt:lpstr>Arial</vt:lpstr>
      <vt:lpstr>Arial Black</vt:lpstr>
      <vt:lpstr>Bookman Old Style</vt:lpstr>
      <vt:lpstr>Calibri</vt:lpstr>
      <vt:lpstr>Calibri (Основной текст)</vt:lpstr>
      <vt:lpstr>Calibri Light</vt:lpstr>
      <vt:lpstr>Courier New</vt:lpstr>
      <vt:lpstr>Ebrima</vt:lpstr>
      <vt:lpstr>Segoe UI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петро петя</dc:creator>
  <cp:keywords/>
  <dc:description/>
  <cp:lastModifiedBy>Чичёв Сергей Михайлович</cp:lastModifiedBy>
  <cp:revision>22</cp:revision>
  <dcterms:created xsi:type="dcterms:W3CDTF">2023-01-24T11:09:06Z</dcterms:created>
  <dcterms:modified xsi:type="dcterms:W3CDTF">2024-03-19T05:12:49Z</dcterms:modified>
  <cp:category/>
  <dc:identifier/>
  <cp:contentStatus/>
  <dc:language/>
  <cp:version/>
</cp:coreProperties>
</file>